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46"/>
  </p:notesMasterIdLst>
  <p:handoutMasterIdLst>
    <p:handoutMasterId r:id="rId47"/>
  </p:handoutMasterIdLst>
  <p:sldIdLst>
    <p:sldId id="2865" r:id="rId4"/>
    <p:sldId id="2866" r:id="rId5"/>
    <p:sldId id="2870" r:id="rId6"/>
    <p:sldId id="2872" r:id="rId7"/>
    <p:sldId id="2875" r:id="rId8"/>
    <p:sldId id="2879" r:id="rId9"/>
    <p:sldId id="2868" r:id="rId10"/>
    <p:sldId id="2877" r:id="rId11"/>
    <p:sldId id="2878" r:id="rId12"/>
    <p:sldId id="2881" r:id="rId13"/>
    <p:sldId id="2880" r:id="rId14"/>
    <p:sldId id="2867"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7" r:id="rId45"/>
  </p:sldIdLst>
  <p:sldSz cx="9144000" cy="5143500" type="screen16x9"/>
  <p:notesSz cx="6858000" cy="9947275"/>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07">
          <p15:clr>
            <a:srgbClr val="A4A3A4"/>
          </p15:clr>
        </p15:guide>
        <p15:guide id="2" pos="288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 id="2" name="作者" initials="A" lastIdx="0" clrIdx="1"/>
  <p:cmAuthor id="3" name="xu cs" initials="xc"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A6242C"/>
    <a:srgbClr val="305FB0"/>
    <a:srgbClr val="6096E6"/>
    <a:srgbClr val="4A050A"/>
    <a:srgbClr val="4F7FBC"/>
    <a:srgbClr val="D55959"/>
    <a:srgbClr val="F8941A"/>
    <a:srgbClr val="0285BC"/>
    <a:srgbClr val="F0C9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6" autoAdjust="0"/>
    <p:restoredTop sz="94660"/>
  </p:normalViewPr>
  <p:slideViewPr>
    <p:cSldViewPr showGuides="1">
      <p:cViewPr varScale="1">
        <p:scale>
          <a:sx n="109" d="100"/>
          <a:sy n="109" d="100"/>
        </p:scale>
        <p:origin x="523" y="82"/>
      </p:cViewPr>
      <p:guideLst>
        <p:guide orient="horz" pos="1707"/>
        <p:guide pos="2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18"/>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2025/5/14</a:t>
            </a:fld>
            <a:endParaRPr lang="zh-CN" altLang="en-US" strike="noStrike" noProof="1"/>
          </a:p>
        </p:txBody>
      </p:sp>
      <p:sp>
        <p:nvSpPr>
          <p:cNvPr id="4" name="页脚占位符 3"/>
          <p:cNvSpPr>
            <a:spLocks noGrp="1"/>
          </p:cNvSpPr>
          <p:nvPr>
            <p:ph type="ftr" sz="quarter" idx="2"/>
          </p:nvPr>
        </p:nvSpPr>
        <p:spPr>
          <a:xfrm>
            <a:off x="0" y="9448185"/>
            <a:ext cx="2971800" cy="499091"/>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9448185"/>
            <a:ext cx="2971800" cy="499091"/>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3" name="日期占位符 2"/>
          <p:cNvSpPr>
            <a:spLocks noGrp="1"/>
          </p:cNvSpPr>
          <p:nvPr>
            <p:ph type="dt" idx="1"/>
          </p:nvPr>
        </p:nvSpPr>
        <p:spPr>
          <a:xfrm>
            <a:off x="3884613" y="0"/>
            <a:ext cx="2971800" cy="497364"/>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fontAlgn="auto">
              <a:defRPr/>
            </a:pPr>
            <a:fld id="{8AAC0FA5-CDB0-40D8-A280-24D225697B60}" type="datetimeFigureOut">
              <a:rPr lang="zh-CN" altLang="en-US" strike="noStrike" noProof="1">
                <a:latin typeface="+mn-lt"/>
                <a:ea typeface="+mn-ea"/>
                <a:cs typeface="+mn-cs"/>
              </a:rPr>
              <a:t>2025/5/14</a:t>
            </a:fld>
            <a:endParaRPr lang="zh-CN" altLang="en-US" strike="noStrike" noProof="1"/>
          </a:p>
        </p:txBody>
      </p:sp>
      <p:sp>
        <p:nvSpPr>
          <p:cNvPr id="18436" name="幻灯片图像占位符 3"/>
          <p:cNvSpPr>
            <a:spLocks noGrp="1" noRot="1" noChangeAspect="1"/>
          </p:cNvSpPr>
          <p:nvPr>
            <p:ph type="sldImg"/>
          </p:nvPr>
        </p:nvSpPr>
        <p:spPr>
          <a:xfrm>
            <a:off x="114300" y="746125"/>
            <a:ext cx="6629400" cy="3730625"/>
          </a:xfrm>
          <a:prstGeom prst="rect">
            <a:avLst/>
          </a:prstGeom>
          <a:noFill/>
          <a:ln w="12700" cap="flat" cmpd="sng">
            <a:solidFill>
              <a:srgbClr val="000000"/>
            </a:solidFill>
            <a:prstDash val="solid"/>
            <a:round/>
            <a:headEnd type="none" w="med" len="med"/>
            <a:tailEnd type="none" w="med" len="med"/>
          </a:ln>
        </p:spPr>
      </p:sp>
      <p:sp>
        <p:nvSpPr>
          <p:cNvPr id="18437" name="备注占位符 4"/>
          <p:cNvSpPr>
            <a:spLocks noGrp="1"/>
          </p:cNvSpPr>
          <p:nvPr>
            <p:ph type="body" sz="quarter"/>
          </p:nvPr>
        </p:nvSpPr>
        <p:spPr>
          <a:xfrm>
            <a:off x="685800" y="4724956"/>
            <a:ext cx="5486400" cy="4476274"/>
          </a:xfrm>
          <a:prstGeom prst="rect">
            <a:avLst/>
          </a:prstGeom>
          <a:noFill/>
          <a:ln w="9525">
            <a:noFill/>
          </a:ln>
        </p:spPr>
        <p:txBody>
          <a:bodyPr vert="horz"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fontAlgn="auto">
              <a:defRPr/>
            </a:pPr>
            <a:endParaRPr lang="zh-CN" altLang="en-US" strike="noStrike" noProof="1"/>
          </a:p>
        </p:txBody>
      </p:sp>
      <p:sp>
        <p:nvSpPr>
          <p:cNvPr id="7" name="灯片编号占位符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fontAlgn="auto">
              <a:defRPr/>
            </a:pPr>
            <a:fld id="{49B08E2D-AA76-499C-AE92-D76270E8D771}" type="slidenum">
              <a:rPr lang="zh-CN" altLang="en-US" strike="noStrike" noProof="1">
                <a:latin typeface="+mn-lt"/>
                <a:ea typeface="+mn-ea"/>
                <a:cs typeface="+mn-cs"/>
              </a:rPr>
              <a:t>‹#›</a:t>
            </a:fld>
            <a:endParaRPr lang="zh-CN" altLang="en-US" strike="noStrike" noProof="1"/>
          </a:p>
        </p:txBody>
      </p:sp>
    </p:spTree>
    <p:extLst>
      <p:ext uri="{BB962C8B-B14F-4D97-AF65-F5344CB8AC3E}">
        <p14:creationId xmlns:p14="http://schemas.microsoft.com/office/powerpoint/2010/main" val="152170383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3.png"/><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343"/>
            <a:ext cx="7772400" cy="1102995"/>
          </a:xfrm>
          <a:prstGeom prst="rect">
            <a:avLst/>
          </a:prstGeom>
        </p:spPr>
        <p:txBody>
          <a:bodyPr/>
          <a:lstStyle/>
          <a:p>
            <a:r>
              <a:rPr lang="zh-CN" altLang="en-US" dirty="0"/>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zh-CN" altLang="en-US" dirty="0"/>
              <a:t>单击此处编辑母版副标题样式</a:t>
            </a:r>
          </a:p>
        </p:txBody>
      </p:sp>
      <p:sp>
        <p:nvSpPr>
          <p:cNvPr id="4" name="日期占位符 3"/>
          <p:cNvSpPr>
            <a:spLocks noGrp="1" noChangeArrowheads="1"/>
          </p:cNvSpPr>
          <p:nvPr>
            <p:ph type="dt" sz="half" idx="10"/>
          </p:nvPr>
        </p:nvSpPr>
        <p:spPr/>
        <p:txBody>
          <a:bodyPr/>
          <a:lstStyle>
            <a:lvl1pPr>
              <a:defRPr/>
            </a:lvl1pPr>
          </a:lstStyle>
          <a:p>
            <a:pPr>
              <a:defRPr/>
            </a:pPr>
            <a:fld id="{F0D209B4-6CFD-474D-8E28-6962725F0733}" type="datetime1">
              <a:rPr lang="en-US"/>
              <a:t>5/14/2025</a:t>
            </a:fld>
            <a:endParaRPr lang="en-US"/>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dirty="0"/>
          </a:p>
        </p:txBody>
      </p:sp>
      <p:sp>
        <p:nvSpPr>
          <p:cNvPr id="6" name="灯片编号占位符 5"/>
          <p:cNvSpPr>
            <a:spLocks noGrp="1" noChangeArrowheads="1"/>
          </p:cNvSpPr>
          <p:nvPr>
            <p:ph type="sldNum" sz="quarter" idx="12"/>
          </p:nvPr>
        </p:nvSpPr>
        <p:spPr/>
        <p:txBody>
          <a:bodyPr/>
          <a:lstStyle>
            <a:lvl1pPr>
              <a:defRPr/>
            </a:lvl1pPr>
          </a:lstStyle>
          <a:p>
            <a:pPr>
              <a:defRPr/>
            </a:pPr>
            <a:fld id="{D7BD3565-84CA-4CFC-85E8-AD2968A5A099}" type="slidenum">
              <a:rPr lang="zh-CN" altLang="en-US"/>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291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30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nvPr>
        </p:nvSpPr>
        <p:spPr/>
        <p:txBody>
          <a:bodyPr/>
          <a:lstStyle/>
          <a:p>
            <a:pPr fontAlgn="base"/>
            <a:endParaRPr lang="zh-CN" altLang="en-US" strike="noStrike" noProof="1"/>
          </a:p>
        </p:txBody>
      </p:sp>
      <p:sp>
        <p:nvSpPr>
          <p:cNvPr id="5" name="灯片编号占位符 4"/>
          <p:cNvSpPr>
            <a:spLocks noGrp="1"/>
          </p:cNvSpPr>
          <p:nvPr>
            <p:ph type="sldNum" sz="quarter" idx="12"/>
          </p:nvPr>
        </p:nvSpPr>
        <p:spPr/>
        <p:txBody>
          <a:body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idx="1"/>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vl6pPr marL="1714500" indent="0">
              <a:buNone/>
              <a:defRPr/>
            </a:lvl6pPr>
          </a:lstStyle>
          <a:p>
            <a:pPr lvl="0" fontAlgn="auto"/>
            <a:r>
              <a:rPr sz="1350" strike="noStrike" noProof="1">
                <a:sym typeface="+mn-ea"/>
              </a:rPr>
              <a:t>单击此处编辑母版文本样式</a:t>
            </a:r>
            <a:endParaRPr strike="noStrike" noProof="1">
              <a:sym typeface="+mn-ea"/>
            </a:endParaRP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1">
          <a:blip r:embed="rId5"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9105" y="78105"/>
            <a:ext cx="5826760" cy="406400"/>
          </a:xfrm>
        </p:spPr>
        <p:txBody>
          <a:bodyPr lIns="90000" tIns="46800" rIns="90000" bIns="46800" anchor="b" anchorCtr="0">
            <a:normAutofit/>
          </a:bodyPr>
          <a:lstStyle>
            <a:lvl1pPr>
              <a:defRPr sz="2000" b="1" i="0" u="none" strike="noStrike" kern="1200" cap="none" spc="0" normalizeH="0" baseline="0">
                <a:solidFill>
                  <a:srgbClr val="A6262D"/>
                </a:solidFill>
                <a:effectLst/>
                <a:uFillTx/>
              </a:defRPr>
            </a:lvl1pPr>
          </a:lstStyle>
          <a:p>
            <a:pPr fontAlgn="auto"/>
            <a:r>
              <a:rPr lang="zh-CN" altLang="en-US" strike="noStrike" noProof="1"/>
              <a:t>单击此处编辑标题</a:t>
            </a:r>
          </a:p>
        </p:txBody>
      </p:sp>
      <p:sp>
        <p:nvSpPr>
          <p:cNvPr id="3" name="文本占位符 2"/>
          <p:cNvSpPr>
            <a:spLocks noGrp="1"/>
          </p:cNvSpPr>
          <p:nvPr>
            <p:ph type="body" idx="1" hasCustomPrompt="1"/>
          </p:nvPr>
        </p:nvSpPr>
        <p:spPr>
          <a:xfrm>
            <a:off x="585470" y="933450"/>
            <a:ext cx="7843520" cy="3277235"/>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z="1350" strike="noStrike" noProof="1"/>
              <a:t>单击此处编辑文本</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7" name="文本占位符 6"/>
          <p:cNvSpPr>
            <a:spLocks noGrp="1"/>
          </p:cNvSpPr>
          <p:nvPr>
            <p:ph type="body" sz="quarter" idx="13"/>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fontAlgn="auto"/>
            <a:r>
              <a:rPr lang="zh-CN" altLang="en-US" strike="noStrike" noProof="1"/>
              <a:t>单击此处编辑母版文本样式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内容占位符 2"/>
          <p:cNvSpPr>
            <a:spLocks noGrp="1"/>
          </p:cNvSpPr>
          <p:nvPr>
            <p:ph sz="half" idx="1"/>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黑体" panose="02010609060101010101" pitchFamily="49"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文本占位符 2"/>
          <p:cNvSpPr>
            <a:spLocks noGrp="1"/>
          </p:cNvSpPr>
          <p:nvPr>
            <p:ph type="body" idx="1" hasCustomPrompt="1"/>
          </p:nvPr>
        </p:nvSpPr>
        <p:spPr>
          <a:xfrm>
            <a:off x="456300" y="1072088"/>
            <a:ext cx="4006800" cy="28625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黑体" panose="020106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lang="zh-CN" altLang="en-US" strike="noStrike" noProof="1"/>
              <a:t>单击此处编辑文本</a:t>
            </a:r>
          </a:p>
        </p:txBody>
      </p:sp>
      <p:sp>
        <p:nvSpPr>
          <p:cNvPr id="4" name="内容占位符 3"/>
          <p:cNvSpPr>
            <a:spLocks noGrp="1"/>
          </p:cNvSpPr>
          <p:nvPr>
            <p:ph sz="half" idx="2"/>
          </p:nvPr>
        </p:nvSpPr>
        <p:spPr>
          <a:xfrm>
            <a:off x="456300"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5" name="文本占位符 4"/>
          <p:cNvSpPr>
            <a:spLocks noGrp="1"/>
          </p:cNvSpPr>
          <p:nvPr>
            <p:ph type="body" sz="quarter" idx="3" hasCustomPrompt="1"/>
          </p:nvPr>
        </p:nvSpPr>
        <p:spPr>
          <a:xfrm>
            <a:off x="4676813" y="1066483"/>
            <a:ext cx="4006800" cy="28625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黑体" panose="020106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fontAlgn="auto"/>
            <a:r>
              <a:rPr strike="noStrike" noProof="1">
                <a:sym typeface="+mn-ea"/>
              </a:rPr>
              <a:t>单击此处编辑文本</a:t>
            </a:r>
          </a:p>
        </p:txBody>
      </p:sp>
      <p:sp>
        <p:nvSpPr>
          <p:cNvPr id="6" name="内容占位符 5"/>
          <p:cNvSpPr>
            <a:spLocks noGrp="1"/>
          </p:cNvSpPr>
          <p:nvPr>
            <p:ph sz="quarter" idx="4"/>
          </p:nvPr>
        </p:nvSpPr>
        <p:spPr>
          <a:xfrm>
            <a:off x="4676813" y="1390743"/>
            <a:ext cx="4006800" cy="3297277"/>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5pPr>
          </a:lstStyle>
          <a:p>
            <a:pPr lvl="0" fontAlgn="auto"/>
            <a:r>
              <a:rPr strike="noStrike" noProof="1">
                <a:sym typeface="+mn-ea"/>
              </a:rPr>
              <a:t>单击此处编辑母版文本样式</a:t>
            </a:r>
          </a:p>
          <a:p>
            <a:pPr lvl="1" fontAlgn="auto"/>
            <a:r>
              <a:rPr strike="noStrike" noProof="1">
                <a:sym typeface="+mn-ea"/>
              </a:rPr>
              <a:t>第二级</a:t>
            </a:r>
          </a:p>
          <a:p>
            <a:pPr lvl="2" fontAlgn="auto"/>
            <a:r>
              <a:rPr strike="noStrike" noProof="1">
                <a:sym typeface="+mn-ea"/>
              </a:rPr>
              <a:t>第三级</a:t>
            </a:r>
          </a:p>
          <a:p>
            <a:pPr lvl="3" fontAlgn="auto"/>
            <a:r>
              <a:rPr sz="1050" strike="noStrike" noProof="1">
                <a:sym typeface="+mn-ea"/>
              </a:rPr>
              <a:t>第四级</a:t>
            </a:r>
            <a:endParaRPr strike="noStrike" noProof="1">
              <a:sym typeface="+mn-ea"/>
            </a:endParaRPr>
          </a:p>
          <a:p>
            <a:pPr lvl="4" fontAlgn="auto"/>
            <a:r>
              <a:rPr sz="1050" strike="noStrike" noProof="1">
                <a:sym typeface="+mn-ea"/>
              </a:rPr>
              <a:t>第五级</a:t>
            </a:r>
            <a:endParaRPr strike="noStrike" noProof="1">
              <a:sym typeface="+mn-ea"/>
            </a:endParaRPr>
          </a:p>
        </p:txBody>
      </p:sp>
      <p:sp>
        <p:nvSpPr>
          <p:cNvPr id="7" name="日期占位符 6"/>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8" name="页脚占位符 7"/>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单击此处编辑母版标题样式</a:t>
            </a:r>
          </a:p>
        </p:txBody>
      </p:sp>
      <p:sp>
        <p:nvSpPr>
          <p:cNvPr id="3" name="日期占位符 2"/>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4" name="页脚占位符 3"/>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3" name="页脚占位符 2"/>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4" name="灯片编号占位符 3"/>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a:sym typeface="+mn-ea"/>
            </a:endParaRPr>
          </a:p>
        </p:txBody>
      </p:sp>
      <p:sp>
        <p:nvSpPr>
          <p:cNvPr id="4" name="文本占位符 3"/>
          <p:cNvSpPr>
            <a:spLocks noGrp="1"/>
          </p:cNvSpPr>
          <p:nvPr>
            <p:ph type="body" sz="half" idx="2"/>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strike="noStrike" noProof="1">
                <a:sym typeface="+mn-ea"/>
              </a:rPr>
              <a:t>单击此处编辑母版文本样式</a:t>
            </a:r>
          </a:p>
        </p:txBody>
      </p:sp>
      <p:sp>
        <p:nvSpPr>
          <p:cNvPr id="9" name="标题 8"/>
          <p:cNvSpPr>
            <a:spLocks noGrp="1"/>
          </p:cNvSpPr>
          <p:nvPr>
            <p:ph type="title"/>
          </p:nvPr>
        </p:nvSpPr>
        <p:spPr/>
        <p:txBody>
          <a:bodyPr/>
          <a:lstStyle>
            <a:lvl1pPr>
              <a:defRPr baseline="0"/>
            </a:lvl1pPr>
          </a:lstStyle>
          <a:p>
            <a:pPr fontAlgn="auto"/>
            <a:r>
              <a:rPr lang="zh-CN" altLang="en-US" strike="noStrike" noProof="1"/>
              <a:t>单击此处编辑母版标题样式</a:t>
            </a:r>
          </a:p>
        </p:txBody>
      </p:sp>
      <p:sp>
        <p:nvSpPr>
          <p:cNvPr id="5" name="日期占位符 4"/>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9EFD9D74-47D9-4702-A33C-335B63B48DBF}"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6" name="页脚占位符 5"/>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FABC47A4-756D-490B-A52F-7D9E2C9FC05F}"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黑体" panose="02010609060101010101" pitchFamily="49" charset="-122"/>
                <a:cs typeface="+mj-cs"/>
                <a:sym typeface="+mn-ea"/>
              </a:defRPr>
            </a:lvl1pPr>
          </a:lstStyle>
          <a:p>
            <a:pPr lvl="0" fontAlgn="auto"/>
            <a:r>
              <a:rPr strike="noStrike" noProof="1">
                <a:sym typeface="+mn-ea"/>
              </a:rPr>
              <a:t>单击此处编辑标题</a:t>
            </a:r>
          </a:p>
        </p:txBody>
      </p:sp>
      <p:sp>
        <p:nvSpPr>
          <p:cNvPr id="3" name="竖排文字占位符 2"/>
          <p:cNvSpPr>
            <a:spLocks noGrp="1"/>
          </p:cNvSpPr>
          <p:nvPr>
            <p:ph type="body" orient="vert" idx="1"/>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10"/>
            <p:custDataLst>
              <p:tags r:id="rId1"/>
            </p:custDataLst>
          </p:nvPr>
        </p:nvSpPr>
        <p:spPr>
          <a:xfrm>
            <a:off x="458788"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11"/>
            <p:custDataLst>
              <p:tags r:id="rId2"/>
            </p:custDataLst>
          </p:nvPr>
        </p:nvSpPr>
        <p:spPr>
          <a:xfrm>
            <a:off x="3087688" y="4737100"/>
            <a:ext cx="2968625" cy="236538"/>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3"/>
            </p:custDataLst>
          </p:nvPr>
        </p:nvSpPr>
        <p:spPr>
          <a:xfrm>
            <a:off x="6657975" y="4737100"/>
            <a:ext cx="2025650" cy="236538"/>
          </a:xfrm>
          <a:prstGeom prst="rect">
            <a:avLst/>
          </a:prstGeom>
        </p:spPr>
        <p:txBody>
          <a:bodyPr vert="horz" lIns="91440" tIns="45720" rIns="91440" bIns="45720" rtlCol="0" anchor="ctr">
            <a:normAutofit/>
          </a:bodyPr>
          <a:lstStyle>
            <a:lvl1pPr>
              <a:defRPr>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tags" Target="../tags/tag9.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40.xml"/><Relationship Id="rId18" Type="http://schemas.openxmlformats.org/officeDocument/2006/relationships/tags" Target="../tags/tag45.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tags" Target="../tags/tag44.xml"/><Relationship Id="rId2" Type="http://schemas.openxmlformats.org/officeDocument/2006/relationships/slideLayout" Target="../slideLayouts/slideLayout16.xml"/><Relationship Id="rId16" Type="http://schemas.openxmlformats.org/officeDocument/2006/relationships/tags" Target="../tags/tag43.xml"/><Relationship Id="rId20" Type="http://schemas.openxmlformats.org/officeDocument/2006/relationships/tags" Target="../tags/tag47.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42.xml"/><Relationship Id="rId10" Type="http://schemas.openxmlformats.org/officeDocument/2006/relationships/slideLayout" Target="../slideLayouts/slideLayout24.xml"/><Relationship Id="rId19" Type="http://schemas.openxmlformats.org/officeDocument/2006/relationships/tags" Target="../tags/tag4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1.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78.xml"/><Relationship Id="rId18" Type="http://schemas.openxmlformats.org/officeDocument/2006/relationships/tags" Target="../tags/tag83.xml"/><Relationship Id="rId3" Type="http://schemas.openxmlformats.org/officeDocument/2006/relationships/slideLayout" Target="../slideLayouts/slideLayout28.xml"/><Relationship Id="rId21" Type="http://schemas.openxmlformats.org/officeDocument/2006/relationships/image" Target="../media/image1.png"/><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tags" Target="../tags/tag82.xml"/><Relationship Id="rId2" Type="http://schemas.openxmlformats.org/officeDocument/2006/relationships/slideLayout" Target="../slideLayouts/slideLayout2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80.xml"/><Relationship Id="rId10" Type="http://schemas.openxmlformats.org/officeDocument/2006/relationships/slideLayout" Target="../slideLayouts/slideLayout35.xml"/><Relationship Id="rId19" Type="http://schemas.openxmlformats.org/officeDocument/2006/relationships/tags" Target="../tags/tag8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79.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2" name="矩形 21"/>
          <p:cNvSpPr/>
          <p:nvPr userDrawn="1"/>
        </p:nvSpPr>
        <p:spPr>
          <a:xfrm>
            <a:off x="0" y="0"/>
            <a:ext cx="9144000" cy="51435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50" name="标题占位符 1"/>
          <p:cNvSpPr>
            <a:spLocks noGrp="1"/>
          </p:cNvSpPr>
          <p:nvPr>
            <p:ph type="title"/>
            <p:custDataLst>
              <p:tags r:id="rId17"/>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8"/>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9"/>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20"/>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21"/>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userDrawn="1">
            <p:custDataLst>
              <p:tags r:id="rId22"/>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userDrawn="1">
            <p:custDataLst>
              <p:tags r:id="rId23"/>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4"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5"/>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6" r:id="rId14"/>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4"/>
            </p:custDataLst>
          </p:nvPr>
        </p:nvSpPr>
        <p:spPr>
          <a:xfrm>
            <a:off x="455613"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3" name="文本占位符 2"/>
          <p:cNvSpPr>
            <a:spLocks noGrp="1"/>
          </p:cNvSpPr>
          <p:nvPr>
            <p:ph type="body" idx="1"/>
            <p:custDataLst>
              <p:tags r:id="rId15"/>
            </p:custDataLst>
          </p:nvPr>
        </p:nvSpPr>
        <p:spPr>
          <a:xfrm>
            <a:off x="455613" y="1117600"/>
            <a:ext cx="8228013" cy="3570288"/>
          </a:xfrm>
          <a:prstGeom prst="rect">
            <a:avLst/>
          </a:prstGeom>
        </p:spPr>
        <p:txBody>
          <a:bodyPr vert="horz" lIns="90000" tIns="46800" rIns="90000" bIns="46800" rtlCol="0">
            <a:normAutofit/>
          </a:bodyPr>
          <a:lstStyle/>
          <a:p>
            <a:pPr lvl="0" fontAlgn="auto"/>
            <a:r>
              <a:rPr lang="zh-CN" altLang="en-US" sz="1350" strike="noStrike" noProof="1"/>
              <a:t>单击此处编辑母版文本样式</a:t>
            </a:r>
            <a:endParaRPr lang="zh-CN" altLang="en-US" strike="noStrike" noProof="1"/>
          </a:p>
          <a:p>
            <a:pPr lvl="1" fontAlgn="auto"/>
            <a:r>
              <a:rPr lang="zh-CN" altLang="en-US" strike="noStrike" noProof="1"/>
              <a:t>第二级</a:t>
            </a:r>
          </a:p>
          <a:p>
            <a:pPr lvl="2" fontAlgn="auto"/>
            <a:r>
              <a:rPr lang="zh-CN" altLang="en-US" strike="noStrike" noProof="1"/>
              <a:t>第三级</a:t>
            </a:r>
          </a:p>
          <a:p>
            <a:pPr lvl="3" fontAlgn="auto"/>
            <a:r>
              <a:rPr lang="zh-CN" altLang="en-US" sz="1050" strike="noStrike" noProof="1"/>
              <a:t>第四级</a:t>
            </a:r>
            <a:endParaRPr lang="zh-CN" altLang="en-US" strike="noStrike" noProof="1"/>
          </a:p>
          <a:p>
            <a:pPr lvl="4" fontAlgn="auto"/>
            <a:r>
              <a:rPr lang="zh-CN" altLang="en-US" sz="1050" strike="noStrike" noProof="1"/>
              <a:t>第五级</a:t>
            </a:r>
            <a:endParaRPr lang="zh-CN" altLang="en-US" strike="noStrike" noProof="1"/>
          </a:p>
        </p:txBody>
      </p:sp>
      <p:sp>
        <p:nvSpPr>
          <p:cNvPr id="4" name="日期占位符 3"/>
          <p:cNvSpPr>
            <a:spLocks noGrp="1"/>
          </p:cNvSpPr>
          <p:nvPr>
            <p:ph type="dt" sz="half" idx="2"/>
            <p:custDataLst>
              <p:tags r:id="rId16"/>
            </p:custDataLst>
          </p:nvPr>
        </p:nvSpPr>
        <p:spPr>
          <a:xfrm>
            <a:off x="458788" y="4737100"/>
            <a:ext cx="2025650" cy="236538"/>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760FBDFE-C587-4B4C-A407-44438C67B59E}" type="datetimeFigureOut">
              <a:rPr lang="zh-CN" altLang="en-US" sz="750" strike="noStrike" noProof="1" smtClean="0">
                <a:latin typeface="Arial" panose="020B0604020202020204" pitchFamily="34" charset="0"/>
                <a:ea typeface="黑体" panose="02010609060101010101" pitchFamily="49" charset="-122"/>
                <a:cs typeface="+mn-cs"/>
              </a:rPr>
              <a:t>2025/5/14</a:t>
            </a:fld>
            <a:endParaRPr lang="zh-CN" altLang="en-US" strike="noStrike" noProof="1"/>
          </a:p>
        </p:txBody>
      </p:sp>
      <p:sp>
        <p:nvSpPr>
          <p:cNvPr id="5" name="页脚占位符 4"/>
          <p:cNvSpPr>
            <a:spLocks noGrp="1"/>
          </p:cNvSpPr>
          <p:nvPr>
            <p:ph type="ftr" sz="quarter" idx="3"/>
            <p:custDataLst>
              <p:tags r:id="rId17"/>
            </p:custDataLst>
          </p:nvPr>
        </p:nvSpPr>
        <p:spPr>
          <a:xfrm>
            <a:off x="3087688" y="4737100"/>
            <a:ext cx="2968625" cy="236538"/>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endParaRPr lang="zh-CN" altLang="en-US" strike="noStrike" noProof="1"/>
          </a:p>
        </p:txBody>
      </p:sp>
      <p:sp>
        <p:nvSpPr>
          <p:cNvPr id="6" name="灯片编号占位符 5"/>
          <p:cNvSpPr>
            <a:spLocks noGrp="1"/>
          </p:cNvSpPr>
          <p:nvPr>
            <p:ph type="sldNum" sz="quarter" idx="4"/>
            <p:custDataLst>
              <p:tags r:id="rId18"/>
            </p:custDataLst>
          </p:nvPr>
        </p:nvSpPr>
        <p:spPr>
          <a:xfrm>
            <a:off x="6657975"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2055" name="组合 7"/>
          <p:cNvGrpSpPr/>
          <p:nvPr userDrawn="1"/>
        </p:nvGrpSpPr>
        <p:grpSpPr>
          <a:xfrm>
            <a:off x="0" y="-7680"/>
            <a:ext cx="9144000" cy="564258"/>
            <a:chOff x="-79" y="-13"/>
            <a:chExt cx="14629" cy="893"/>
          </a:xfrm>
        </p:grpSpPr>
        <p:grpSp>
          <p:nvGrpSpPr>
            <p:cNvPr id="2056" name="组合 32"/>
            <p:cNvGrpSpPr/>
            <p:nvPr/>
          </p:nvGrpSpPr>
          <p:grpSpPr>
            <a:xfrm>
              <a:off x="-79" y="-13"/>
              <a:ext cx="14629" cy="893"/>
              <a:chOff x="-79" y="-13"/>
              <a:chExt cx="14629" cy="893"/>
            </a:xfrm>
          </p:grpSpPr>
          <p:sp>
            <p:nvSpPr>
              <p:cNvPr id="2057"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58"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2059"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24" name="直接连接符 2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2061"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2"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3"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7" name="图片 6"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2065" name="组合 8"/>
          <p:cNvGrpSpPr/>
          <p:nvPr userDrawn="1"/>
        </p:nvGrpSpPr>
        <p:grpSpPr>
          <a:xfrm>
            <a:off x="0" y="4908550"/>
            <a:ext cx="9144000" cy="234950"/>
            <a:chOff x="-79" y="7813"/>
            <a:chExt cx="14628" cy="370"/>
          </a:xfrm>
        </p:grpSpPr>
        <p:sp>
          <p:nvSpPr>
            <p:cNvPr id="2066"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067"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
        <p:nvSpPr>
          <p:cNvPr id="2" name="标题占位符 1"/>
          <p:cNvSpPr>
            <a:spLocks noGrp="1"/>
          </p:cNvSpPr>
          <p:nvPr>
            <p:custDataLst>
              <p:tags r:id="rId19"/>
            </p:custDataLst>
          </p:nvPr>
        </p:nvSpPr>
        <p:spPr>
          <a:xfrm>
            <a:off x="456248" y="26988"/>
            <a:ext cx="8226425" cy="528637"/>
          </a:xfrm>
          <a:prstGeom prst="rect">
            <a:avLst/>
          </a:prstGeom>
          <a:noFill/>
          <a:ln w="9525">
            <a:noFill/>
          </a:ln>
        </p:spPr>
        <p:txBody>
          <a:bodyPr vert="horz" lIns="90170" tIns="46990" rIns="90170" bIns="46990" anchor="ctr"/>
          <a:lstStyle/>
          <a:p>
            <a:pPr lvl="0"/>
            <a:r>
              <a:rPr lang="zh-CN" altLang="en-US" dirty="0"/>
              <a:t>单击此处编辑母版标题样式</a:t>
            </a:r>
          </a:p>
        </p:txBody>
      </p:sp>
      <p:sp>
        <p:nvSpPr>
          <p:cNvPr id="8" name="灯片编号占位符 5"/>
          <p:cNvSpPr>
            <a:spLocks noGrp="1"/>
          </p:cNvSpPr>
          <p:nvPr>
            <p:custDataLst>
              <p:tags r:id="rId20"/>
            </p:custDataLst>
          </p:nvPr>
        </p:nvSpPr>
        <p:spPr>
          <a:xfrm>
            <a:off x="6658610" y="4737100"/>
            <a:ext cx="2025650" cy="236538"/>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黑体" panose="02010609060101010101" pitchFamily="49" charset="-122"/>
              </a:defRPr>
            </a:lvl1pPr>
          </a:lstStyle>
          <a:p>
            <a:pPr fontAlgn="base"/>
            <a:fld id="{49AE70B2-8BF9-45C0-BB95-33D1B9D3A854}" type="slidenum">
              <a:rPr lang="zh-CN" altLang="en-US" sz="750" strike="noStrike" noProof="1" smtClean="0">
                <a:latin typeface="Arial" panose="020B0604020202020204" pitchFamily="34" charset="0"/>
                <a:ea typeface="黑体" panose="02010609060101010101" pitchFamily="49" charset="-122"/>
                <a:cs typeface="+mn-cs"/>
              </a:rPr>
              <a:t>‹#›</a:t>
            </a:fld>
            <a:endParaRPr lang="zh-CN" altLang="en-US" strike="noStrike" noProof="1"/>
          </a:p>
        </p:txBody>
      </p:sp>
      <p:grpSp>
        <p:nvGrpSpPr>
          <p:cNvPr id="9" name="组合 7"/>
          <p:cNvGrpSpPr/>
          <p:nvPr userDrawn="1"/>
        </p:nvGrpSpPr>
        <p:grpSpPr>
          <a:xfrm>
            <a:off x="635" y="-7680"/>
            <a:ext cx="9144000" cy="564258"/>
            <a:chOff x="-79" y="-13"/>
            <a:chExt cx="14629" cy="893"/>
          </a:xfrm>
        </p:grpSpPr>
        <p:grpSp>
          <p:nvGrpSpPr>
            <p:cNvPr id="10" name="组合 32"/>
            <p:cNvGrpSpPr/>
            <p:nvPr/>
          </p:nvGrpSpPr>
          <p:grpSpPr>
            <a:xfrm>
              <a:off x="-79" y="-13"/>
              <a:ext cx="14629" cy="893"/>
              <a:chOff x="-79" y="-13"/>
              <a:chExt cx="14629" cy="893"/>
            </a:xfrm>
          </p:grpSpPr>
          <p:sp>
            <p:nvSpPr>
              <p:cNvPr id="11" name="矩形 46"/>
              <p:cNvSpPr/>
              <p:nvPr/>
            </p:nvSpPr>
            <p:spPr>
              <a:xfrm>
                <a:off x="-79" y="18"/>
                <a:ext cx="14629" cy="831"/>
              </a:xfrm>
              <a:prstGeom prst="rect">
                <a:avLst/>
              </a:prstGeom>
              <a:solidFill>
                <a:schemeClr val="bg1"/>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2" name="矩形 15"/>
              <p:cNvSpPr/>
              <p:nvPr/>
            </p:nvSpPr>
            <p:spPr>
              <a:xfrm>
                <a:off x="-79" y="-1"/>
                <a:ext cx="601" cy="881"/>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pic>
            <p:nvPicPr>
              <p:cNvPr id="13" name="图片 6" descr="校徽"/>
              <p:cNvPicPr>
                <a:picLocks noChangeAspect="1"/>
              </p:cNvPicPr>
              <p:nvPr/>
            </p:nvPicPr>
            <p:blipFill>
              <a:blip r:embed="rId21" cstate="print"/>
              <a:stretch>
                <a:fillRect/>
              </a:stretch>
            </p:blipFill>
            <p:spPr>
              <a:xfrm>
                <a:off x="11851" y="228"/>
                <a:ext cx="1705" cy="423"/>
              </a:xfrm>
              <a:prstGeom prst="rect">
                <a:avLst/>
              </a:prstGeom>
              <a:noFill/>
              <a:ln w="9525">
                <a:noFill/>
              </a:ln>
            </p:spPr>
          </p:pic>
          <p:cxnSp>
            <p:nvCxnSpPr>
              <p:cNvPr id="14" name="直接连接符 13"/>
              <p:cNvCxnSpPr/>
              <p:nvPr/>
            </p:nvCxnSpPr>
            <p:spPr>
              <a:xfrm flipV="1">
                <a:off x="96" y="826"/>
                <a:ext cx="14304" cy="31"/>
              </a:xfrm>
              <a:prstGeom prst="line">
                <a:avLst/>
              </a:prstGeom>
              <a:ln w="28575" cmpd="sng">
                <a:solidFill>
                  <a:srgbClr val="A6242C"/>
                </a:solidFill>
                <a:prstDash val="solid"/>
              </a:ln>
            </p:spPr>
            <p:style>
              <a:lnRef idx="1">
                <a:schemeClr val="accent1"/>
              </a:lnRef>
              <a:fillRef idx="0">
                <a:schemeClr val="accent1"/>
              </a:fillRef>
              <a:effectRef idx="0">
                <a:schemeClr val="accent1"/>
              </a:effectRef>
              <a:fontRef idx="minor">
                <a:schemeClr val="tx1"/>
              </a:fontRef>
            </p:style>
          </p:cxnSp>
          <p:sp>
            <p:nvSpPr>
              <p:cNvPr id="15" name="矩形 25"/>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6" name="矩形 26"/>
              <p:cNvSpPr/>
              <p:nvPr/>
            </p:nvSpPr>
            <p:spPr>
              <a:xfrm>
                <a:off x="-79" y="-1"/>
                <a:ext cx="601" cy="850"/>
              </a:xfrm>
              <a:prstGeom prst="rect">
                <a:avLst/>
              </a:prstGeom>
              <a:solidFill>
                <a:srgbClr val="A6242C">
                  <a:alpha val="92000"/>
                </a:srgbClr>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17" name="矩形 27"/>
              <p:cNvSpPr/>
              <p:nvPr/>
            </p:nvSpPr>
            <p:spPr>
              <a:xfrm>
                <a:off x="13899" y="-13"/>
                <a:ext cx="651" cy="862"/>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pic>
          <p:nvPicPr>
            <p:cNvPr id="18" name="图片 17" descr="微信图片_20200813145350"/>
            <p:cNvPicPr>
              <a:picLocks noChangeAspect="1"/>
            </p:cNvPicPr>
            <p:nvPr/>
          </p:nvPicPr>
          <p:blipFill>
            <a:blip r:embed="rId22"/>
            <a:srcRect/>
            <a:stretch>
              <a:fillRect/>
            </a:stretch>
          </p:blipFill>
          <p:spPr>
            <a:xfrm>
              <a:off x="11057" y="126"/>
              <a:ext cx="646" cy="650"/>
            </a:xfrm>
            <a:prstGeom prst="ellipse">
              <a:avLst/>
            </a:prstGeom>
          </p:spPr>
        </p:pic>
      </p:grpSp>
      <p:grpSp>
        <p:nvGrpSpPr>
          <p:cNvPr id="19" name="组合 8"/>
          <p:cNvGrpSpPr/>
          <p:nvPr userDrawn="1"/>
        </p:nvGrpSpPr>
        <p:grpSpPr>
          <a:xfrm>
            <a:off x="635" y="4908550"/>
            <a:ext cx="9144000" cy="234950"/>
            <a:chOff x="-79" y="7813"/>
            <a:chExt cx="14628" cy="370"/>
          </a:xfrm>
        </p:grpSpPr>
        <p:sp>
          <p:nvSpPr>
            <p:cNvPr id="20" name="矩形 9"/>
            <p:cNvSpPr/>
            <p:nvPr/>
          </p:nvSpPr>
          <p:spPr>
            <a:xfrm>
              <a:off x="-79" y="7813"/>
              <a:ext cx="4446" cy="370"/>
            </a:xfrm>
            <a:prstGeom prst="rect">
              <a:avLst/>
            </a:prstGeom>
            <a:solidFill>
              <a:srgbClr val="4A050A"/>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sp>
          <p:nvSpPr>
            <p:cNvPr id="21" name="矩形 10"/>
            <p:cNvSpPr/>
            <p:nvPr/>
          </p:nvSpPr>
          <p:spPr>
            <a:xfrm>
              <a:off x="4367" y="7813"/>
              <a:ext cx="10183" cy="370"/>
            </a:xfrm>
            <a:prstGeom prst="rect">
              <a:avLst/>
            </a:prstGeom>
            <a:solidFill>
              <a:srgbClr val="A6242C"/>
            </a:solidFill>
            <a:ln w="9525">
              <a:noFill/>
            </a:ln>
          </p:spPr>
          <p:txBody>
            <a:bodyPr wrap="square" lIns="91440" tIns="45720" rIns="91440" bIns="45720" anchor="ctr"/>
            <a:lstStyle/>
            <a:p>
              <a:pPr lvl="0">
                <a:buSzTx/>
              </a:pPr>
              <a:endParaRPr lang="zh-CN" altLang="en-US" sz="1800" u="none" baseline="0">
                <a:latin typeface="Arial" panose="020B0604020202020204" pitchFamily="34" charset="0"/>
                <a:ea typeface="宋体" panose="02010600030101010101" pitchFamily="2" charset="-122"/>
              </a:endParaRPr>
            </a:p>
          </p:txBody>
        </p:sp>
      </p:grpSp>
    </p:spTree>
    <p:custDataLst>
      <p:tags r:id="rId13"/>
    </p:custData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黑体" panose="020106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黑体" panose="02010609060101010101" pitchFamily="49"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44489"/>
            <a:ext cx="9144635" cy="2065671"/>
            <a:chOff x="0" y="-148"/>
            <a:chExt cx="14401" cy="3210"/>
          </a:xfrm>
        </p:grpSpPr>
        <p:pic>
          <p:nvPicPr>
            <p:cNvPr id="4" name="图片 3" descr="timg"/>
            <p:cNvPicPr>
              <a:picLocks noChangeAspect="1"/>
            </p:cNvPicPr>
            <p:nvPr/>
          </p:nvPicPr>
          <p:blipFill>
            <a:blip r:embed="rId3" cstate="print"/>
            <a:srcRect r="-87"/>
            <a:stretch>
              <a:fillRect/>
            </a:stretch>
          </p:blipFill>
          <p:spPr>
            <a:xfrm>
              <a:off x="0" y="-148"/>
              <a:ext cx="14401" cy="3210"/>
            </a:xfrm>
            <a:prstGeom prst="rect">
              <a:avLst/>
            </a:prstGeom>
          </p:spPr>
        </p:pic>
        <p:sp>
          <p:nvSpPr>
            <p:cNvPr id="6" name="矩形 5"/>
            <p:cNvSpPr/>
            <p:nvPr/>
          </p:nvSpPr>
          <p:spPr>
            <a:xfrm>
              <a:off x="0" y="-148"/>
              <a:ext cx="14401" cy="3209"/>
            </a:xfrm>
            <a:prstGeom prst="rect">
              <a:avLst/>
            </a:prstGeom>
            <a:gradFill>
              <a:gsLst>
                <a:gs pos="22000">
                  <a:srgbClr val="FFFFFF">
                    <a:alpha val="90000"/>
                  </a:srgbClr>
                </a:gs>
                <a:gs pos="0">
                  <a:schemeClr val="bg1">
                    <a:alpha val="100000"/>
                  </a:schemeClr>
                </a:gs>
                <a:gs pos="100000">
                  <a:schemeClr val="bg1">
                    <a:alpha val="44000"/>
                  </a:schemeClr>
                </a:gs>
              </a:gsLst>
              <a:lin ang="5400000" scaled="0"/>
            </a:gradFill>
            <a:ln w="9525" cap="flat" cmpd="sng" algn="ctr">
              <a:noFill/>
              <a:prstDash val="solid"/>
              <a:round/>
              <a:headEnd type="none" w="med" len="med"/>
              <a:tailEnd type="none" w="med" len="med"/>
            </a:ln>
          </p:spPr>
          <p:txBody>
            <a:bodyPr vert="horz" wrap="square" lIns="68591" tIns="34295" rIns="68591" bIns="34295" numCol="1" anchor="ctr"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35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 name="组合 1"/>
          <p:cNvGrpSpPr/>
          <p:nvPr/>
        </p:nvGrpSpPr>
        <p:grpSpPr>
          <a:xfrm>
            <a:off x="634" y="1257408"/>
            <a:ext cx="9144649" cy="2505701"/>
            <a:chOff x="91" y="1288"/>
            <a:chExt cx="14427" cy="4145"/>
          </a:xfrm>
        </p:grpSpPr>
        <p:sp>
          <p:nvSpPr>
            <p:cNvPr id="28" name="矩形 27"/>
            <p:cNvSpPr/>
            <p:nvPr/>
          </p:nvSpPr>
          <p:spPr>
            <a:xfrm>
              <a:off x="91" y="1288"/>
              <a:ext cx="14427" cy="4145"/>
            </a:xfrm>
            <a:prstGeom prst="rect">
              <a:avLst/>
            </a:prstGeom>
            <a:solidFill>
              <a:srgbClr val="A6242C"/>
            </a:solidFill>
            <a:ln>
              <a:noFill/>
            </a:ln>
          </p:spPr>
          <p:style>
            <a:lnRef idx="2">
              <a:schemeClr val="accent1">
                <a:shade val="50000"/>
              </a:schemeClr>
            </a:lnRef>
            <a:fillRef idx="1">
              <a:schemeClr val="accent1"/>
            </a:fillRef>
            <a:effectRef idx="0">
              <a:schemeClr val="accent1"/>
            </a:effectRef>
            <a:fontRef idx="minor">
              <a:schemeClr val="lt1"/>
            </a:fontRef>
          </p:style>
          <p:txBody>
            <a:bodyPr lIns="57360" tIns="28679" rIns="57360" bIns="28679" anchor="ctr"/>
            <a:lstStyle/>
            <a:p>
              <a:pPr algn="ctr" fontAlgn="base">
                <a:spcBef>
                  <a:spcPct val="0"/>
                </a:spcBef>
                <a:spcAft>
                  <a:spcPct val="0"/>
                </a:spcAft>
                <a:defRPr/>
              </a:pPr>
              <a:endParaRPr lang="en-US" altLang="zh-CN" sz="100" strike="noStrike" spc="600" noProof="1">
                <a:solidFill>
                  <a:srgbClr val="FFFFFF"/>
                </a:solidFill>
                <a:latin typeface="黑体" panose="02010609060101010101" pitchFamily="49" charset="-122"/>
                <a:cs typeface="Arial" panose="020B0604020202020204" pitchFamily="34" charset="0"/>
              </a:endParaRPr>
            </a:p>
          </p:txBody>
        </p:sp>
        <p:sp>
          <p:nvSpPr>
            <p:cNvPr id="19458" name="矩形 3"/>
            <p:cNvSpPr/>
            <p:nvPr/>
          </p:nvSpPr>
          <p:spPr>
            <a:xfrm>
              <a:off x="172" y="2066"/>
              <a:ext cx="14262" cy="2911"/>
            </a:xfrm>
            <a:prstGeom prst="rect">
              <a:avLst/>
            </a:prstGeom>
            <a:noFill/>
            <a:ln w="9525">
              <a:noFill/>
            </a:ln>
          </p:spPr>
          <p:txBody>
            <a:bodyPr wrap="square" anchor="t">
              <a:spAutoFit/>
            </a:bodyPr>
            <a:lstStyle/>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土木与水利工程学院</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a:p>
              <a:pPr algn="ctr" fontAlgn="auto">
                <a:lnSpc>
                  <a:spcPts val="6500"/>
                </a:lnSpc>
              </a:pPr>
              <a:r>
                <a:rPr lang="zh-CN" altLang="en-US" sz="4000" b="1" dirty="0">
                  <a:solidFill>
                    <a:schemeClr val="bg1"/>
                  </a:solidFill>
                  <a:latin typeface="Times New Roman" panose="02020603050405020304" pitchFamily="18" charset="0"/>
                  <a:ea typeface="+mn-ea"/>
                  <a:cs typeface="Times New Roman" panose="02020603050405020304" pitchFamily="18" charset="0"/>
                  <a:sym typeface="+mn-ea"/>
                </a:rPr>
                <a:t>岩土力学实验室安全培训</a:t>
              </a:r>
              <a:endParaRPr lang="en-US" altLang="zh-CN" sz="4000" b="1" dirty="0">
                <a:solidFill>
                  <a:schemeClr val="bg1"/>
                </a:solidFill>
                <a:latin typeface="Times New Roman" panose="02020603050405020304" pitchFamily="18" charset="0"/>
                <a:ea typeface="+mn-ea"/>
                <a:cs typeface="Times New Roman" panose="02020603050405020304" pitchFamily="18" charset="0"/>
                <a:sym typeface="+mn-ea"/>
              </a:endParaRPr>
            </a:p>
          </p:txBody>
        </p:sp>
      </p:grpSp>
      <p:pic>
        <p:nvPicPr>
          <p:cNvPr id="3" name="图片 2" descr="校徽校名"/>
          <p:cNvPicPr>
            <a:picLocks noChangeAspect="1"/>
          </p:cNvPicPr>
          <p:nvPr/>
        </p:nvPicPr>
        <p:blipFill>
          <a:blip r:embed="rId4"/>
          <a:stretch>
            <a:fillRect/>
          </a:stretch>
        </p:blipFill>
        <p:spPr>
          <a:xfrm>
            <a:off x="459740" y="473075"/>
            <a:ext cx="2524760" cy="473075"/>
          </a:xfrm>
          <a:prstGeom prst="rect">
            <a:avLst/>
          </a:prstGeom>
        </p:spPr>
      </p:pic>
      <p:cxnSp>
        <p:nvCxnSpPr>
          <p:cNvPr id="15" name="直接连接符 14"/>
          <p:cNvCxnSpPr/>
          <p:nvPr/>
        </p:nvCxnSpPr>
        <p:spPr>
          <a:xfrm>
            <a:off x="159829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970905" y="4145280"/>
            <a:ext cx="1628775" cy="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占位符 5"/>
          <p:cNvSpPr>
            <a:spLocks noGrp="1"/>
          </p:cNvSpPr>
          <p:nvPr/>
        </p:nvSpPr>
        <p:spPr>
          <a:xfrm>
            <a:off x="3528060" y="3923030"/>
            <a:ext cx="2115820" cy="400685"/>
          </a:xfrm>
          <a:prstGeom prst="rect">
            <a:avLst/>
          </a:prstGeom>
        </p:spPr>
        <p:txBody>
          <a:bodyPr vert="horz" lIns="76199" tIns="38099" rIns="76199" bIns="38099" rtlCol="0">
            <a:noAutofit/>
          </a:bodyPr>
          <a:lstStyle>
            <a:lvl1pPr marL="0" indent="0" algn="l" defTabSz="914400" rtl="0" eaLnBrk="1" latinLnBrk="0" hangingPunct="1">
              <a:lnSpc>
                <a:spcPct val="120000"/>
              </a:lnSpc>
              <a:spcBef>
                <a:spcPts val="1000"/>
              </a:spcBef>
              <a:buFont typeface="Arial" panose="020B0604020202020204" pitchFamily="34" charset="0"/>
              <a:buNone/>
              <a:defRPr kumimoji="0" lang="zh-CN" altLang="en-US" sz="1600" b="0" i="0" u="none" strike="noStrike" kern="1200" cap="none" spc="120" normalizeH="0" baseline="0" dirty="0">
                <a:ln>
                  <a:noFill/>
                </a:ln>
                <a:solidFill>
                  <a:srgbClr val="262626"/>
                </a:solidFill>
                <a:effectLst/>
                <a:uLnTx/>
                <a:uFillTx/>
                <a:latin typeface="+mn-ea"/>
                <a:ea typeface="+mn-ea"/>
                <a:cs typeface="+mn-cs"/>
              </a:defRPr>
            </a:lvl1pPr>
            <a:lvl2pPr marL="342900" indent="0" algn="l" defTabSz="914400" rtl="0" eaLnBrk="1" latinLnBrk="0" hangingPunct="1">
              <a:lnSpc>
                <a:spcPct val="120000"/>
              </a:lnSpc>
              <a:spcBef>
                <a:spcPts val="500"/>
              </a:spcBef>
              <a:buFont typeface="Arial" panose="020B0604020202020204" pitchFamily="34" charset="0"/>
              <a:buNone/>
              <a:defRPr sz="2400" kern="1200" spc="120" baseline="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120" baseline="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2025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年</a:t>
            </a:r>
            <a:r>
              <a:rPr lang="en-US"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a:t>
            </a:r>
            <a:r>
              <a:rPr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月</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A8ABDF42-988F-44DF-893B-5353F93FC3CF}"/>
              </a:ext>
            </a:extLst>
          </p:cNvPr>
          <p:cNvSpPr>
            <a:spLocks noGrp="1"/>
          </p:cNvSpPr>
          <p:nvPr>
            <p:ph type="title"/>
          </p:nvPr>
        </p:nvSpPr>
        <p:spPr>
          <a:xfrm>
            <a:off x="459105" y="78105"/>
            <a:ext cx="5826760" cy="406400"/>
          </a:xfrm>
        </p:spPr>
        <p:txBody>
          <a:bodyPr/>
          <a:lstStyle/>
          <a:p>
            <a:r>
              <a:rPr lang="zh-CN" altLang="en-US" dirty="0"/>
              <a:t>四、岩土力学实验室主要安全风险及预案</a:t>
            </a:r>
          </a:p>
        </p:txBody>
      </p:sp>
      <p:sp>
        <p:nvSpPr>
          <p:cNvPr id="8" name="矩形 7"/>
          <p:cNvSpPr/>
          <p:nvPr/>
        </p:nvSpPr>
        <p:spPr>
          <a:xfrm>
            <a:off x="353903" y="615041"/>
            <a:ext cx="8229384" cy="369332"/>
          </a:xfrm>
          <a:prstGeom prst="rect">
            <a:avLst/>
          </a:prstGeom>
        </p:spPr>
        <p:txBody>
          <a:bodyPr wrap="square">
            <a:spAutoFit/>
          </a:bodyPr>
          <a:lstStyle/>
          <a:p>
            <a:r>
              <a:rPr lang="zh-CN" altLang="en-US" b="1" dirty="0">
                <a:solidFill>
                  <a:srgbClr val="3333FF"/>
                </a:solidFill>
                <a:latin typeface="楷体" panose="02010609060101010101" pitchFamily="49" charset="-122"/>
                <a:ea typeface="楷体" panose="02010609060101010101" pitchFamily="49" charset="-122"/>
              </a:rPr>
              <a:t>主要风险点</a:t>
            </a:r>
            <a:r>
              <a:rPr lang="en-US" altLang="zh-CN" b="1" dirty="0">
                <a:solidFill>
                  <a:srgbClr val="3333FF"/>
                </a:solidFill>
                <a:latin typeface="楷体" panose="02010609060101010101" pitchFamily="49" charset="-122"/>
                <a:ea typeface="楷体" panose="02010609060101010101" pitchFamily="49" charset="-122"/>
              </a:rPr>
              <a:t>:</a:t>
            </a:r>
            <a:r>
              <a:rPr lang="zh-CN" altLang="en-US" b="1" dirty="0">
                <a:solidFill>
                  <a:srgbClr val="00B0F0"/>
                </a:solidFill>
                <a:latin typeface="楷体" panose="02010609060101010101" pitchFamily="49" charset="-122"/>
                <a:ea typeface="楷体" panose="02010609060101010101" pitchFamily="49" charset="-122"/>
              </a:rPr>
              <a:t>烘箱高温、岩石试样切割、环境岩土试验化学试剂</a:t>
            </a:r>
            <a:endParaRPr lang="en-US" altLang="zh-CN" b="1" dirty="0">
              <a:solidFill>
                <a:srgbClr val="00B0F0"/>
              </a:solidFill>
              <a:latin typeface="楷体" panose="02010609060101010101" pitchFamily="49" charset="-122"/>
              <a:ea typeface="楷体" panose="02010609060101010101" pitchFamily="49" charset="-122"/>
            </a:endParaRPr>
          </a:p>
        </p:txBody>
      </p:sp>
      <p:sp>
        <p:nvSpPr>
          <p:cNvPr id="12" name="矩形 11"/>
          <p:cNvSpPr/>
          <p:nvPr/>
        </p:nvSpPr>
        <p:spPr>
          <a:xfrm>
            <a:off x="381110" y="984373"/>
            <a:ext cx="8466114" cy="1200329"/>
          </a:xfrm>
          <a:prstGeom prst="rect">
            <a:avLst/>
          </a:prstGeom>
        </p:spPr>
        <p:txBody>
          <a:bodyPr wrap="square">
            <a:spAutoFit/>
          </a:bodyPr>
          <a:lstStyle/>
          <a:p>
            <a:pPr marL="539750" indent="-539750" algn="just"/>
            <a:r>
              <a:rPr lang="zh-CN" altLang="en-US" sz="1600" b="1" dirty="0">
                <a:solidFill>
                  <a:srgbClr val="3333FF"/>
                </a:solidFill>
                <a:latin typeface="楷体" panose="02010609060101010101" pitchFamily="49" charset="-122"/>
                <a:ea typeface="楷体" panose="02010609060101010101" pitchFamily="49" charset="-122"/>
              </a:rPr>
              <a:t>预案</a:t>
            </a:r>
            <a:r>
              <a:rPr lang="en-US" altLang="zh-CN" sz="1600" b="1" dirty="0">
                <a:solidFill>
                  <a:srgbClr val="3333FF"/>
                </a:solidFill>
                <a:latin typeface="楷体" panose="02010609060101010101" pitchFamily="49" charset="-122"/>
                <a:ea typeface="楷体" panose="02010609060101010101" pitchFamily="49" charset="-122"/>
              </a:rPr>
              <a:t>:</a:t>
            </a:r>
            <a:r>
              <a:rPr lang="zh-CN" altLang="en-US" sz="1400" b="1" dirty="0">
                <a:latin typeface="楷体" panose="02010609060101010101" pitchFamily="49" charset="-122"/>
                <a:ea typeface="楷体" panose="02010609060101010101" pitchFamily="49" charset="-122"/>
              </a:rPr>
              <a:t>认真执行学校、学院及实验室的各项实验室安全管理规定</a:t>
            </a:r>
            <a:r>
              <a:rPr lang="en-US" altLang="zh-CN" sz="1400" b="1" dirty="0">
                <a:latin typeface="楷体" panose="02010609060101010101" pitchFamily="49" charset="-122"/>
                <a:ea typeface="楷体" panose="02010609060101010101" pitchFamily="49" charset="-122"/>
              </a:rPr>
              <a:t>, </a:t>
            </a:r>
            <a:r>
              <a:rPr lang="zh-CN" altLang="en-US" sz="1400" b="1" dirty="0">
                <a:latin typeface="楷体" panose="02010609060101010101" pitchFamily="49" charset="-122"/>
                <a:ea typeface="楷体" panose="02010609060101010101" pitchFamily="49" charset="-122"/>
              </a:rPr>
              <a:t>采用不同形式开展对进入本实验室实验人员的安全宣传教育和安全培训，对需操作特种、特殊设备、危险装置、机械设备以及进行高温、剧毒、放射性、细菌等实验相关人员要进行专业培训；告知实验室工作的危险因素和相应的安全须知。并严格要求实验人员</a:t>
            </a:r>
            <a:r>
              <a:rPr lang="zh-CN" altLang="en-US" sz="1400" b="1" dirty="0">
                <a:solidFill>
                  <a:srgbClr val="C00000"/>
                </a:solidFill>
                <a:latin typeface="楷体" panose="02010609060101010101" pitchFamily="49" charset="-122"/>
                <a:ea typeface="楷体" panose="02010609060101010101" pitchFamily="49" charset="-122"/>
              </a:rPr>
              <a:t>需按照正确操作规程进行实验</a:t>
            </a:r>
            <a:r>
              <a:rPr lang="zh-CN" altLang="en-US" sz="1400" b="1" dirty="0">
                <a:solidFill>
                  <a:srgbClr val="00B0F0"/>
                </a:solidFill>
                <a:latin typeface="楷体" panose="02010609060101010101" pitchFamily="49" charset="-122"/>
                <a:ea typeface="楷体" panose="02010609060101010101" pitchFamily="49" charset="-122"/>
              </a:rPr>
              <a:t>，杜绝违反实验室安全管理制度的任何行为发生，</a:t>
            </a:r>
            <a:r>
              <a:rPr lang="zh-CN" altLang="en-US" sz="1400" b="1" dirty="0">
                <a:solidFill>
                  <a:srgbClr val="C00000"/>
                </a:solidFill>
                <a:latin typeface="楷体" panose="02010609060101010101" pitchFamily="49" charset="-122"/>
                <a:ea typeface="楷体" panose="02010609060101010101" pitchFamily="49" charset="-122"/>
              </a:rPr>
              <a:t>特别禁止下列行为</a:t>
            </a:r>
            <a:r>
              <a:rPr lang="zh-CN" altLang="en-US" sz="1400" b="1" dirty="0">
                <a:solidFill>
                  <a:srgbClr val="00B0F0"/>
                </a:solidFill>
                <a:latin typeface="楷体" panose="02010609060101010101" pitchFamily="49" charset="-122"/>
                <a:ea typeface="楷体" panose="02010609060101010101" pitchFamily="49" charset="-122"/>
              </a:rPr>
              <a:t>：</a:t>
            </a:r>
            <a:endParaRPr lang="en-US" altLang="zh-CN" sz="1400" b="1" dirty="0">
              <a:solidFill>
                <a:srgbClr val="00B0F0"/>
              </a:solidFill>
              <a:latin typeface="楷体" panose="02010609060101010101" pitchFamily="49" charset="-122"/>
              <a:ea typeface="楷体" panose="02010609060101010101" pitchFamily="49" charset="-122"/>
            </a:endParaRPr>
          </a:p>
        </p:txBody>
      </p:sp>
      <p:sp>
        <p:nvSpPr>
          <p:cNvPr id="2" name="矩形 1"/>
          <p:cNvSpPr/>
          <p:nvPr/>
        </p:nvSpPr>
        <p:spPr>
          <a:xfrm>
            <a:off x="1905070" y="2114562"/>
            <a:ext cx="7010216" cy="2462213"/>
          </a:xfrm>
          <a:prstGeom prst="rect">
            <a:avLst/>
          </a:prstGeom>
        </p:spPr>
        <p:txBody>
          <a:bodyPr wrap="square">
            <a:spAutoFit/>
          </a:bodyPr>
          <a:lstStyle/>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(1)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违反操作规程、个人安全防护规定进行实验；</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(2)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实验进行当中擅自离开实验室；</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(3)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剧毒试剂、易爆易燃品、有毒有害微生物违规购买、领用、放置和保管；</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(4)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违反废弃物处置规定，乱堆乱抛实验废弃物；</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(5)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操作机械设备，不穿工作服</a:t>
            </a:r>
            <a:r>
              <a:rPr lang="zh-CN" altLang="en-US" sz="1400" b="1" kern="0" dirty="0">
                <a:latin typeface="黑体" panose="02010609060101010101" pitchFamily="49" charset="-122"/>
                <a:ea typeface="黑体" panose="02010609060101010101" pitchFamily="49" charset="-122"/>
                <a:cs typeface="宋体" panose="02010600030101010101" pitchFamily="2" charset="-122"/>
              </a:rPr>
              <a:t>，</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不按设备使用说明操作；</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(6)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在楼道及其他安全通道放置杂物；</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marL="446088" indent="-446088">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(7)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实验开始前不检查安全器材备用状态，实验结束离开时不清理实验设备、实验台、实训现场，违反水、电、气安全使用规定；</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(8)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实验室内乱拉、改接电线及私自使用明火设备；</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(9)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发现安全隐患或造成安全事故不及时或隐瞒报告；</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a:p>
            <a:pPr>
              <a:spcAft>
                <a:spcPts val="0"/>
              </a:spcAft>
            </a:pPr>
            <a:r>
              <a:rPr lang="en-US" altLang="zh-CN" sz="1400" b="1" kern="0" dirty="0">
                <a:latin typeface="黑体" panose="02010609060101010101" pitchFamily="49" charset="-122"/>
                <a:ea typeface="黑体" panose="02010609060101010101" pitchFamily="49" charset="-122"/>
                <a:cs typeface="宋体" panose="02010600030101010101" pitchFamily="2" charset="-122"/>
              </a:rPr>
              <a:t>(10) </a:t>
            </a:r>
            <a:r>
              <a:rPr lang="zh-CN" altLang="zh-CN" sz="1400" b="1" kern="0" dirty="0">
                <a:latin typeface="黑体" panose="02010609060101010101" pitchFamily="49" charset="-122"/>
                <a:ea typeface="黑体" panose="02010609060101010101" pitchFamily="49" charset="-122"/>
                <a:cs typeface="宋体" panose="02010600030101010101" pitchFamily="2" charset="-122"/>
              </a:rPr>
              <a:t>其它违反学校、学院、实验室安全规定的行为。</a:t>
            </a:r>
            <a:endParaRPr lang="zh-CN" altLang="zh-CN" sz="1400" b="1" kern="100" dirty="0">
              <a:latin typeface="黑体" panose="02010609060101010101" pitchFamily="49" charset="-122"/>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2620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648198" y="1123988"/>
            <a:ext cx="3107066" cy="1671780"/>
          </a:xfrm>
          <a:prstGeom prst="rect">
            <a:avLst/>
          </a:prstGeom>
        </p:spPr>
      </p:pic>
      <p:pic>
        <p:nvPicPr>
          <p:cNvPr id="6" name="图片 5"/>
          <p:cNvPicPr>
            <a:picLocks noChangeAspect="1"/>
          </p:cNvPicPr>
          <p:nvPr/>
        </p:nvPicPr>
        <p:blipFill>
          <a:blip r:embed="rId3"/>
          <a:stretch>
            <a:fillRect/>
          </a:stretch>
        </p:blipFill>
        <p:spPr>
          <a:xfrm>
            <a:off x="762100" y="2005146"/>
            <a:ext cx="3776018" cy="2135234"/>
          </a:xfrm>
          <a:prstGeom prst="rect">
            <a:avLst/>
          </a:prstGeom>
        </p:spPr>
      </p:pic>
      <p:sp>
        <p:nvSpPr>
          <p:cNvPr id="7" name="标题 1">
            <a:extLst>
              <a:ext uri="{FF2B5EF4-FFF2-40B4-BE49-F238E27FC236}">
                <a16:creationId xmlns:a16="http://schemas.microsoft.com/office/drawing/2014/main" id="{A8ABDF42-988F-44DF-893B-5353F93FC3CF}"/>
              </a:ext>
            </a:extLst>
          </p:cNvPr>
          <p:cNvSpPr>
            <a:spLocks noGrp="1"/>
          </p:cNvSpPr>
          <p:nvPr>
            <p:ph type="title"/>
          </p:nvPr>
        </p:nvSpPr>
        <p:spPr>
          <a:xfrm>
            <a:off x="459105" y="78105"/>
            <a:ext cx="5826760" cy="406400"/>
          </a:xfrm>
        </p:spPr>
        <p:txBody>
          <a:bodyPr/>
          <a:lstStyle/>
          <a:p>
            <a:r>
              <a:rPr lang="zh-CN" altLang="en-US" dirty="0"/>
              <a:t>五、地震与火灾疏散预案</a:t>
            </a:r>
          </a:p>
        </p:txBody>
      </p:sp>
      <p:sp>
        <p:nvSpPr>
          <p:cNvPr id="8" name="矩形 7"/>
          <p:cNvSpPr/>
          <p:nvPr/>
        </p:nvSpPr>
        <p:spPr>
          <a:xfrm>
            <a:off x="457308" y="819196"/>
            <a:ext cx="4527720" cy="1200329"/>
          </a:xfrm>
          <a:prstGeom prst="rect">
            <a:avLst/>
          </a:prstGeom>
        </p:spPr>
        <p:txBody>
          <a:bodyPr wrap="square">
            <a:spAutoFit/>
          </a:bodyPr>
          <a:lstStyle/>
          <a:p>
            <a:r>
              <a:rPr lang="zh-CN" altLang="en-US" b="1" dirty="0">
                <a:solidFill>
                  <a:srgbClr val="3333FF"/>
                </a:solidFill>
                <a:latin typeface="楷体" panose="02010609060101010101" pitchFamily="49" charset="-122"/>
                <a:ea typeface="楷体" panose="02010609060101010101" pitchFamily="49" charset="-122"/>
              </a:rPr>
              <a:t>如遇火警与地震，实验室安全撤离路线。</a:t>
            </a:r>
            <a:endParaRPr lang="en-US" altLang="zh-CN" b="1" dirty="0">
              <a:solidFill>
                <a:srgbClr val="3333FF"/>
              </a:solidFill>
              <a:latin typeface="楷体" panose="02010609060101010101" pitchFamily="49" charset="-122"/>
              <a:ea typeface="楷体" panose="02010609060101010101" pitchFamily="49" charset="-122"/>
            </a:endParaRPr>
          </a:p>
          <a:p>
            <a:endParaRPr lang="en-US" altLang="zh-CN" b="1" dirty="0">
              <a:solidFill>
                <a:srgbClr val="3333FF"/>
              </a:solidFill>
              <a:latin typeface="楷体" panose="02010609060101010101" pitchFamily="49" charset="-122"/>
              <a:ea typeface="楷体" panose="02010609060101010101" pitchFamily="49" charset="-122"/>
            </a:endParaRPr>
          </a:p>
          <a:p>
            <a:endParaRPr lang="en-US" altLang="zh-CN" b="1" dirty="0">
              <a:solidFill>
                <a:srgbClr val="3333FF"/>
              </a:solidFill>
              <a:latin typeface="楷体" panose="02010609060101010101" pitchFamily="49" charset="-122"/>
              <a:ea typeface="楷体" panose="02010609060101010101" pitchFamily="49" charset="-122"/>
            </a:endParaRPr>
          </a:p>
          <a:p>
            <a:endParaRPr lang="en-US" altLang="zh-CN" b="1" dirty="0">
              <a:solidFill>
                <a:srgbClr val="3333FF"/>
              </a:solidFill>
              <a:latin typeface="楷体" panose="02010609060101010101" pitchFamily="49" charset="-122"/>
              <a:ea typeface="楷体" panose="02010609060101010101" pitchFamily="49" charset="-122"/>
            </a:endParaRPr>
          </a:p>
        </p:txBody>
      </p:sp>
      <p:pic>
        <p:nvPicPr>
          <p:cNvPr id="9" name="图片 8" descr="C:\Users\Administrator\Desktop\2025工作\三楼疏散图.jpg"/>
          <p:cNvPicPr/>
          <p:nvPr/>
        </p:nvPicPr>
        <p:blipFill rotWithShape="1">
          <a:blip r:embed="rId4" cstate="print">
            <a:extLst>
              <a:ext uri="{28A0092B-C50C-407E-A947-70E740481C1C}">
                <a14:useLocalDpi xmlns:a14="http://schemas.microsoft.com/office/drawing/2010/main" val="0"/>
              </a:ext>
            </a:extLst>
          </a:blip>
          <a:srcRect l="11180" t="19999" r="14681" b="19257"/>
          <a:stretch/>
        </p:blipFill>
        <p:spPr bwMode="auto">
          <a:xfrm rot="60000">
            <a:off x="4643548" y="2903440"/>
            <a:ext cx="3097183" cy="16924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263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04445-DD47-412E-8735-EF86D7C3F339}"/>
              </a:ext>
            </a:extLst>
          </p:cNvPr>
          <p:cNvSpPr>
            <a:spLocks noGrp="1"/>
          </p:cNvSpPr>
          <p:nvPr>
            <p:ph type="title"/>
          </p:nvPr>
        </p:nvSpPr>
        <p:spPr/>
        <p:txBody>
          <a:bodyPr/>
          <a:lstStyle/>
          <a:p>
            <a:r>
              <a:rPr lang="zh-CN" altLang="en-US" dirty="0"/>
              <a:t>六、安全责任</a:t>
            </a:r>
          </a:p>
        </p:txBody>
      </p:sp>
      <p:sp>
        <p:nvSpPr>
          <p:cNvPr id="3" name="文本占位符 2">
            <a:extLst>
              <a:ext uri="{FF2B5EF4-FFF2-40B4-BE49-F238E27FC236}">
                <a16:creationId xmlns:a16="http://schemas.microsoft.com/office/drawing/2014/main" id="{23CABDEB-1D9E-4537-816D-71BB885D0BD6}"/>
              </a:ext>
            </a:extLst>
          </p:cNvPr>
          <p:cNvSpPr>
            <a:spLocks noGrp="1"/>
          </p:cNvSpPr>
          <p:nvPr>
            <p:ph type="body" idx="1"/>
          </p:nvPr>
        </p:nvSpPr>
        <p:spPr>
          <a:xfrm>
            <a:off x="585470" y="666800"/>
            <a:ext cx="7843520" cy="4114692"/>
          </a:xfrm>
        </p:spPr>
        <p:txBody>
          <a:bodyPr>
            <a:normAutofit/>
          </a:bodyPr>
          <a:lstStyle/>
          <a:p>
            <a:pPr algn="ctr"/>
            <a:endParaRPr lang="en-US" altLang="zh-CN" sz="20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合肥工业大学</a:t>
            </a:r>
            <a:endParaRPr lang="en-US" altLang="zh-CN" sz="3600" b="1" dirty="0">
              <a:solidFill>
                <a:srgbClr val="3333FF"/>
              </a:solidFill>
              <a:latin typeface="楷体" panose="02010609060101010101" pitchFamily="49" charset="-122"/>
              <a:ea typeface="楷体" panose="02010609060101010101" pitchFamily="49" charset="-122"/>
            </a:endParaRPr>
          </a:p>
          <a:p>
            <a:pPr algn="ctr"/>
            <a:r>
              <a:rPr lang="zh-CN" altLang="en-US" sz="3600" b="1" dirty="0">
                <a:solidFill>
                  <a:srgbClr val="3333FF"/>
                </a:solidFill>
                <a:latin typeface="楷体" panose="02010609060101010101" pitchFamily="49" charset="-122"/>
                <a:ea typeface="楷体" panose="02010609060101010101" pitchFamily="49" charset="-122"/>
              </a:rPr>
              <a:t>实验室安全责任追究暂行规</a:t>
            </a:r>
            <a:r>
              <a:rPr lang="zh-CN" altLang="en-US" sz="3600" b="1" spc="5" dirty="0">
                <a:solidFill>
                  <a:srgbClr val="3333FF"/>
                </a:solidFill>
                <a:latin typeface="楷体" panose="02010609060101010101" pitchFamily="49" charset="-122"/>
                <a:ea typeface="楷体" panose="02010609060101010101" pitchFamily="49" charset="-122"/>
              </a:rPr>
              <a:t>定</a:t>
            </a:r>
            <a:endParaRPr lang="zh-CN" altLang="en-US" sz="36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3304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4921" y="552151"/>
            <a:ext cx="3970158"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89932" y="1719072"/>
            <a:ext cx="4082796" cy="200101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72990" y="1729415"/>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1、在实验室内吸烟、饮</a:t>
            </a:r>
            <a:r>
              <a:rPr sz="2000" spc="-15" dirty="0">
                <a:latin typeface="微软雅黑"/>
                <a:cs typeface="微软雅黑"/>
              </a:rPr>
              <a:t>食</a:t>
            </a:r>
            <a:r>
              <a:rPr sz="2000" dirty="0">
                <a:latin typeface="微软雅黑"/>
                <a:cs typeface="微软雅黑"/>
              </a:rPr>
              <a:t>；在实 验室内（包括冰箱中）</a:t>
            </a:r>
            <a:r>
              <a:rPr sz="2000" spc="-15" dirty="0">
                <a:latin typeface="微软雅黑"/>
                <a:cs typeface="微软雅黑"/>
              </a:rPr>
              <a:t>存</a:t>
            </a:r>
            <a:r>
              <a:rPr sz="2000" dirty="0">
                <a:latin typeface="微软雅黑"/>
                <a:cs typeface="微软雅黑"/>
              </a:rPr>
              <a:t>放食</a:t>
            </a:r>
            <a:r>
              <a:rPr sz="2000" spc="-15" dirty="0">
                <a:latin typeface="微软雅黑"/>
                <a:cs typeface="微软雅黑"/>
              </a:rPr>
              <a:t>品</a:t>
            </a:r>
            <a:r>
              <a:rPr sz="2000" dirty="0">
                <a:latin typeface="微软雅黑"/>
                <a:cs typeface="微软雅黑"/>
              </a:rPr>
              <a:t>、 饮料等</a:t>
            </a:r>
            <a:endParaRPr sz="2000">
              <a:latin typeface="微软雅黑"/>
              <a:cs typeface="微软雅黑"/>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94806"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2、</a:t>
            </a:r>
            <a:r>
              <a:rPr sz="2000" spc="-5" dirty="0">
                <a:latin typeface="微软雅黑"/>
                <a:cs typeface="微软雅黑"/>
              </a:rPr>
              <a:t>未</a:t>
            </a:r>
            <a:r>
              <a:rPr sz="2000" dirty="0">
                <a:latin typeface="微软雅黑"/>
                <a:cs typeface="微软雅黑"/>
              </a:rPr>
              <a:t>取得准入资格进入</a:t>
            </a:r>
            <a:r>
              <a:rPr sz="2000" spc="-10" dirty="0">
                <a:latin typeface="微软雅黑"/>
                <a:cs typeface="微软雅黑"/>
              </a:rPr>
              <a:t>实</a:t>
            </a:r>
            <a:r>
              <a:rPr sz="2000" dirty="0">
                <a:latin typeface="微软雅黑"/>
                <a:cs typeface="微软雅黑"/>
              </a:rPr>
              <a:t>验室开 展实验活动</a:t>
            </a:r>
            <a:endParaRPr sz="2000">
              <a:latin typeface="微软雅黑"/>
              <a:cs typeface="微软雅黑"/>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9397" y="514404"/>
            <a:ext cx="395413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34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3、在实验室内进行实验</a:t>
            </a:r>
            <a:r>
              <a:rPr sz="2000" spc="-15" dirty="0">
                <a:latin typeface="微软雅黑"/>
                <a:cs typeface="微软雅黑"/>
              </a:rPr>
              <a:t>的</a:t>
            </a:r>
            <a:r>
              <a:rPr sz="2000" dirty="0">
                <a:latin typeface="微软雅黑"/>
                <a:cs typeface="微软雅黑"/>
              </a:rPr>
              <a:t>人员未</a:t>
            </a:r>
            <a:endParaRPr sz="2000">
              <a:latin typeface="微软雅黑"/>
              <a:cs typeface="微软雅黑"/>
            </a:endParaRPr>
          </a:p>
          <a:p>
            <a:pPr marL="12700">
              <a:lnSpc>
                <a:spcPct val="100000"/>
              </a:lnSpc>
              <a:spcBef>
                <a:spcPts val="1200"/>
              </a:spcBef>
            </a:pPr>
            <a:r>
              <a:rPr sz="2000" dirty="0">
                <a:latin typeface="微软雅黑"/>
                <a:cs typeface="微软雅黑"/>
              </a:rPr>
              <a:t>穿戴工作服或必要的防</a:t>
            </a:r>
            <a:r>
              <a:rPr sz="2000" spc="-10" dirty="0">
                <a:latin typeface="微软雅黑"/>
                <a:cs typeface="微软雅黑"/>
              </a:rPr>
              <a:t>护</a:t>
            </a:r>
            <a:r>
              <a:rPr sz="2000" dirty="0">
                <a:latin typeface="微软雅黑"/>
                <a:cs typeface="微软雅黑"/>
              </a:rPr>
              <a:t>用具</a:t>
            </a:r>
            <a:endParaRPr sz="2000">
              <a:latin typeface="微软雅黑"/>
              <a:cs typeface="微软雅黑"/>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0"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38879"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a:t>
            </a:r>
            <a:r>
              <a:rPr sz="2000" spc="-5" dirty="0">
                <a:solidFill>
                  <a:srgbClr val="FF0000"/>
                </a:solidFill>
                <a:latin typeface="微软雅黑"/>
                <a:cs typeface="微软雅黑"/>
              </a:rPr>
              <a:t>四</a:t>
            </a:r>
            <a:r>
              <a:rPr sz="2000"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4、实验</a:t>
            </a:r>
            <a:r>
              <a:rPr sz="2000" spc="-5" dirty="0">
                <a:latin typeface="微软雅黑"/>
                <a:cs typeface="微软雅黑"/>
              </a:rPr>
              <a:t>室</a:t>
            </a:r>
            <a:r>
              <a:rPr sz="2000" dirty="0">
                <a:latin typeface="微软雅黑"/>
                <a:cs typeface="微软雅黑"/>
              </a:rPr>
              <a:t>内私</a:t>
            </a:r>
            <a:r>
              <a:rPr sz="2000" spc="5" dirty="0">
                <a:latin typeface="微软雅黑"/>
                <a:cs typeface="微软雅黑"/>
              </a:rPr>
              <a:t>拉</a:t>
            </a:r>
            <a:r>
              <a:rPr sz="2000" dirty="0">
                <a:latin typeface="微软雅黑"/>
                <a:cs typeface="微软雅黑"/>
              </a:rPr>
              <a:t>电线</a:t>
            </a:r>
            <a:r>
              <a:rPr sz="2000" spc="5" dirty="0">
                <a:latin typeface="微软雅黑"/>
                <a:cs typeface="微软雅黑"/>
              </a:rPr>
              <a:t>，</a:t>
            </a:r>
            <a:r>
              <a:rPr sz="2000" spc="-10" dirty="0">
                <a:latin typeface="微软雅黑"/>
                <a:cs typeface="微软雅黑"/>
              </a:rPr>
              <a:t>超</a:t>
            </a:r>
            <a:r>
              <a:rPr sz="2000" dirty="0">
                <a:latin typeface="微软雅黑"/>
                <a:cs typeface="微软雅黑"/>
              </a:rPr>
              <a:t>负荷使 用插座，串接插线板</a:t>
            </a:r>
            <a:endParaRPr sz="2000">
              <a:latin typeface="微软雅黑"/>
              <a:cs typeface="微软雅黑"/>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93562" y="590602"/>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5、实验人员离开实验室</a:t>
            </a:r>
            <a:r>
              <a:rPr sz="2000" spc="-15" dirty="0">
                <a:latin typeface="微软雅黑"/>
                <a:cs typeface="微软雅黑"/>
              </a:rPr>
              <a:t>，</a:t>
            </a:r>
            <a:r>
              <a:rPr sz="2000" dirty="0">
                <a:latin typeface="微软雅黑"/>
                <a:cs typeface="微软雅黑"/>
              </a:rPr>
              <a:t>未根据</a:t>
            </a:r>
            <a:endParaRPr sz="2000">
              <a:latin typeface="微软雅黑"/>
              <a:cs typeface="微软雅黑"/>
            </a:endParaRPr>
          </a:p>
          <a:p>
            <a:pPr marL="12700">
              <a:lnSpc>
                <a:spcPct val="100000"/>
              </a:lnSpc>
              <a:spcBef>
                <a:spcPts val="1200"/>
              </a:spcBef>
            </a:pPr>
            <a:r>
              <a:rPr sz="2000" dirty="0">
                <a:latin typeface="微软雅黑"/>
                <a:cs typeface="微软雅黑"/>
              </a:rPr>
              <a:t>要求及时关闭水、电、</a:t>
            </a:r>
            <a:r>
              <a:rPr sz="2000" spc="-10" dirty="0">
                <a:latin typeface="微软雅黑"/>
                <a:cs typeface="微软雅黑"/>
              </a:rPr>
              <a:t>门</a:t>
            </a:r>
            <a:r>
              <a:rPr sz="2000" dirty="0">
                <a:latin typeface="微软雅黑"/>
                <a:cs typeface="微软雅黑"/>
              </a:rPr>
              <a:t>窗等</a:t>
            </a:r>
            <a:endParaRPr sz="2000">
              <a:latin typeface="微软雅黑"/>
              <a:cs typeface="微软雅黑"/>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4424" y="1668779"/>
            <a:ext cx="4082796" cy="19705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6516" y="1664137"/>
            <a:ext cx="384047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6、未</a:t>
            </a:r>
            <a:r>
              <a:rPr sz="2000" spc="-5" dirty="0">
                <a:latin typeface="微软雅黑"/>
                <a:cs typeface="微软雅黑"/>
              </a:rPr>
              <a:t>经</a:t>
            </a:r>
            <a:r>
              <a:rPr sz="2000" dirty="0">
                <a:latin typeface="微软雅黑"/>
                <a:cs typeface="微软雅黑"/>
              </a:rPr>
              <a:t>管理部门允许，</a:t>
            </a:r>
            <a:r>
              <a:rPr sz="2000" spc="-15" dirty="0">
                <a:latin typeface="微软雅黑"/>
                <a:cs typeface="微软雅黑"/>
              </a:rPr>
              <a:t>实</a:t>
            </a:r>
            <a:r>
              <a:rPr sz="2000" dirty="0">
                <a:latin typeface="微软雅黑"/>
                <a:cs typeface="微软雅黑"/>
              </a:rPr>
              <a:t>验室内</a:t>
            </a:r>
            <a:endParaRPr sz="2000">
              <a:latin typeface="微软雅黑"/>
              <a:cs typeface="微软雅黑"/>
            </a:endParaRPr>
          </a:p>
          <a:p>
            <a:pPr marL="12700" marR="5080">
              <a:lnSpc>
                <a:spcPct val="150000"/>
              </a:lnSpc>
              <a:spcBef>
                <a:spcPts val="5"/>
              </a:spcBef>
            </a:pPr>
            <a:r>
              <a:rPr sz="2000" dirty="0">
                <a:latin typeface="微软雅黑"/>
                <a:cs typeface="微软雅黑"/>
              </a:rPr>
              <a:t>使用电阻炉、太阳灶、</a:t>
            </a:r>
            <a:r>
              <a:rPr sz="2000" spc="-15" dirty="0">
                <a:latin typeface="微软雅黑"/>
                <a:cs typeface="微软雅黑"/>
              </a:rPr>
              <a:t>电</a:t>
            </a:r>
            <a:r>
              <a:rPr sz="2000" dirty="0">
                <a:latin typeface="微软雅黑"/>
                <a:cs typeface="微软雅黑"/>
              </a:rPr>
              <a:t>暖器</a:t>
            </a:r>
            <a:r>
              <a:rPr sz="2000" spc="-15" dirty="0">
                <a:latin typeface="微软雅黑"/>
                <a:cs typeface="微软雅黑"/>
              </a:rPr>
              <a:t>、</a:t>
            </a:r>
            <a:r>
              <a:rPr sz="2000" dirty="0">
                <a:latin typeface="微软雅黑"/>
                <a:cs typeface="微软雅黑"/>
              </a:rPr>
              <a:t>热 得快、电砂锅等电器</a:t>
            </a:r>
            <a:endParaRPr sz="2000">
              <a:latin typeface="微软雅黑"/>
              <a:cs typeface="微软雅黑"/>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694688"/>
            <a:ext cx="4084320" cy="19187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664137"/>
            <a:ext cx="3986529" cy="18554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7、未取</a:t>
            </a:r>
            <a:r>
              <a:rPr sz="2000" spc="-15" dirty="0">
                <a:latin typeface="微软雅黑"/>
                <a:cs typeface="微软雅黑"/>
              </a:rPr>
              <a:t>得《</a:t>
            </a:r>
            <a:r>
              <a:rPr sz="2000" dirty="0">
                <a:latin typeface="微软雅黑"/>
                <a:cs typeface="微软雅黑"/>
              </a:rPr>
              <a:t>特种设</a:t>
            </a:r>
            <a:r>
              <a:rPr sz="2000" spc="-15" dirty="0">
                <a:latin typeface="微软雅黑"/>
                <a:cs typeface="微软雅黑"/>
              </a:rPr>
              <a:t>备</a:t>
            </a:r>
            <a:r>
              <a:rPr sz="2000" dirty="0">
                <a:latin typeface="微软雅黑"/>
                <a:cs typeface="微软雅黑"/>
              </a:rPr>
              <a:t>作</a:t>
            </a:r>
            <a:r>
              <a:rPr sz="2000" spc="-15" dirty="0">
                <a:latin typeface="微软雅黑"/>
                <a:cs typeface="微软雅黑"/>
              </a:rPr>
              <a:t>业</a:t>
            </a:r>
            <a:r>
              <a:rPr sz="2000" dirty="0">
                <a:latin typeface="微软雅黑"/>
                <a:cs typeface="微软雅黑"/>
              </a:rPr>
              <a:t>人员证》</a:t>
            </a:r>
            <a:endParaRPr sz="2000">
              <a:latin typeface="微软雅黑"/>
              <a:cs typeface="微软雅黑"/>
            </a:endParaRPr>
          </a:p>
          <a:p>
            <a:pPr marL="12700" marR="151130">
              <a:lnSpc>
                <a:spcPct val="150000"/>
              </a:lnSpc>
              <a:spcBef>
                <a:spcPts val="5"/>
              </a:spcBef>
            </a:pPr>
            <a:r>
              <a:rPr sz="2000" dirty="0">
                <a:latin typeface="微软雅黑"/>
                <a:cs typeface="微软雅黑"/>
              </a:rPr>
              <a:t>的人员操作起重机械、</a:t>
            </a:r>
            <a:r>
              <a:rPr sz="2000" spc="-15" dirty="0">
                <a:latin typeface="微软雅黑"/>
                <a:cs typeface="微软雅黑"/>
              </a:rPr>
              <a:t>压</a:t>
            </a:r>
            <a:r>
              <a:rPr sz="2000" dirty="0">
                <a:latin typeface="微软雅黑"/>
                <a:cs typeface="微软雅黑"/>
              </a:rPr>
              <a:t>力容</a:t>
            </a:r>
            <a:r>
              <a:rPr sz="2000" spc="-15" dirty="0">
                <a:latin typeface="微软雅黑"/>
                <a:cs typeface="微软雅黑"/>
              </a:rPr>
              <a:t>器</a:t>
            </a:r>
            <a:r>
              <a:rPr sz="2000" dirty="0">
                <a:latin typeface="微软雅黑"/>
                <a:cs typeface="微软雅黑"/>
              </a:rPr>
              <a:t>等 特种设备</a:t>
            </a:r>
            <a:endParaRPr sz="2000">
              <a:latin typeface="微软雅黑"/>
              <a:cs typeface="微软雅黑"/>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一、岩土力学实验室简介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a:xfrm>
            <a:off x="228714" y="666800"/>
            <a:ext cx="3581306" cy="3619671"/>
          </a:xfrm>
        </p:spPr>
        <p:txBody>
          <a:bodyPr>
            <a:normAutofit/>
          </a:bodyPr>
          <a:lstStyle/>
          <a:p>
            <a:pPr>
              <a:lnSpc>
                <a:spcPct val="110000"/>
              </a:lnSpc>
              <a:spcAft>
                <a:spcPts val="500"/>
              </a:spcAft>
            </a:pPr>
            <a:r>
              <a:rPr lang="en-US" altLang="zh-CN" sz="2000" b="1" dirty="0">
                <a:solidFill>
                  <a:srgbClr val="3333FF"/>
                </a:solidFill>
                <a:latin typeface="仿宋" panose="02010609060101010101" pitchFamily="49" charset="-122"/>
                <a:ea typeface="仿宋" panose="02010609060101010101" pitchFamily="49" charset="-122"/>
              </a:rPr>
              <a:t>1</a:t>
            </a:r>
            <a:r>
              <a:rPr lang="zh-CN" altLang="en-US" sz="2000" b="1" dirty="0">
                <a:solidFill>
                  <a:srgbClr val="3333FF"/>
                </a:solidFill>
                <a:latin typeface="仿宋" panose="02010609060101010101" pitchFamily="49" charset="-122"/>
                <a:ea typeface="仿宋" panose="02010609060101010101" pitchFamily="49" charset="-122"/>
              </a:rPr>
              <a:t>、实验室场地</a:t>
            </a:r>
            <a:endParaRPr lang="en-US" altLang="zh-CN" sz="2000" b="1" dirty="0">
              <a:solidFill>
                <a:srgbClr val="3333FF"/>
              </a:solidFill>
              <a:latin typeface="仿宋" panose="02010609060101010101" pitchFamily="49" charset="-122"/>
              <a:ea typeface="仿宋" panose="02010609060101010101" pitchFamily="49"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岩土力学实验室成立于</a:t>
            </a:r>
            <a:r>
              <a:rPr lang="en-US" altLang="zh-CN" sz="1500" dirty="0">
                <a:solidFill>
                  <a:schemeClr val="tx1"/>
                </a:solidFill>
                <a:latin typeface="微软雅黑" panose="020B0503020204020204" pitchFamily="34" charset="-122"/>
                <a:ea typeface="微软雅黑" panose="020B0503020204020204" pitchFamily="34" charset="-122"/>
              </a:rPr>
              <a:t>1965</a:t>
            </a:r>
            <a:r>
              <a:rPr lang="zh-CN" altLang="en-US" sz="1500" dirty="0">
                <a:solidFill>
                  <a:schemeClr val="tx1"/>
                </a:solidFill>
                <a:latin typeface="微软雅黑" panose="020B0503020204020204" pitchFamily="34" charset="-122"/>
                <a:ea typeface="微软雅黑" panose="020B0503020204020204" pitchFamily="34" charset="-122"/>
              </a:rPr>
              <a:t>年，隶属土木与水利工程学院实验中心，是依托岩土工程博士点、安徽省重点学科岩土工程的教学与科研实验室。</a:t>
            </a:r>
            <a:endParaRPr lang="en-US" altLang="zh-CN" sz="1500" dirty="0">
              <a:solidFill>
                <a:schemeClr val="tx1"/>
              </a:solidFill>
              <a:latin typeface="微软雅黑" panose="020B0503020204020204" pitchFamily="34" charset="-122"/>
              <a:ea typeface="微软雅黑" panose="020B0503020204020204" pitchFamily="34" charset="-122"/>
            </a:endParaRPr>
          </a:p>
          <a:p>
            <a:pPr indent="457200">
              <a:spcAft>
                <a:spcPts val="500"/>
              </a:spcAft>
            </a:pPr>
            <a:r>
              <a:rPr lang="zh-CN" altLang="en-US" sz="1500" dirty="0">
                <a:solidFill>
                  <a:schemeClr val="tx1"/>
                </a:solidFill>
                <a:latin typeface="微软雅黑" panose="020B0503020204020204" pitchFamily="34" charset="-122"/>
                <a:ea typeface="微软雅黑" panose="020B0503020204020204" pitchFamily="34" charset="-122"/>
              </a:rPr>
              <a:t>实验室分设岩土试验房</a:t>
            </a:r>
            <a:r>
              <a:rPr lang="en-US" altLang="zh-CN" sz="1500" dirty="0">
                <a:solidFill>
                  <a:schemeClr val="tx1"/>
                </a:solidFill>
                <a:latin typeface="微软雅黑" panose="020B0503020204020204" pitchFamily="34" charset="-122"/>
                <a:ea typeface="微软雅黑" panose="020B0503020204020204" pitchFamily="34" charset="-122"/>
              </a:rPr>
              <a:t>9</a:t>
            </a:r>
            <a:r>
              <a:rPr lang="zh-CN" altLang="en-US" sz="1500" dirty="0">
                <a:solidFill>
                  <a:schemeClr val="tx1"/>
                </a:solidFill>
                <a:latin typeface="微软雅黑" panose="020B0503020204020204" pitchFamily="34" charset="-122"/>
                <a:ea typeface="微软雅黑" panose="020B0503020204020204" pitchFamily="34" charset="-122"/>
              </a:rPr>
              <a:t>间，总面积约</a:t>
            </a:r>
            <a:r>
              <a:rPr lang="en-US" altLang="zh-CN" sz="1500" dirty="0">
                <a:solidFill>
                  <a:schemeClr val="tx1"/>
                </a:solidFill>
                <a:latin typeface="微软雅黑" panose="020B0503020204020204" pitchFamily="34" charset="-122"/>
                <a:ea typeface="微软雅黑" panose="020B0503020204020204" pitchFamily="34" charset="-122"/>
              </a:rPr>
              <a:t>490㎡</a:t>
            </a:r>
            <a:r>
              <a:rPr lang="zh-CN" altLang="en-US" sz="1500" dirty="0">
                <a:solidFill>
                  <a:schemeClr val="tx1"/>
                </a:solidFill>
                <a:latin typeface="微软雅黑" panose="020B0503020204020204" pitchFamily="34" charset="-122"/>
                <a:ea typeface="微软雅黑" panose="020B0503020204020204" pitchFamily="34" charset="-122"/>
              </a:rPr>
              <a:t>，仪器设备</a:t>
            </a:r>
            <a:r>
              <a:rPr lang="en-US" altLang="zh-CN" sz="1500" dirty="0">
                <a:solidFill>
                  <a:schemeClr val="tx1"/>
                </a:solidFill>
                <a:latin typeface="微软雅黑" panose="020B0503020204020204" pitchFamily="34" charset="-122"/>
                <a:ea typeface="微软雅黑" panose="020B0503020204020204" pitchFamily="34" charset="-122"/>
              </a:rPr>
              <a:t>280</a:t>
            </a:r>
            <a:r>
              <a:rPr lang="zh-CN" altLang="en-US" sz="1500" dirty="0">
                <a:solidFill>
                  <a:schemeClr val="tx1"/>
                </a:solidFill>
                <a:latin typeface="微软雅黑" panose="020B0503020204020204" pitchFamily="34" charset="-122"/>
                <a:ea typeface="微软雅黑" panose="020B0503020204020204" pitchFamily="34" charset="-122"/>
              </a:rPr>
              <a:t>余台套，资产</a:t>
            </a:r>
            <a:r>
              <a:rPr lang="en-US" altLang="zh-CN" sz="1500" dirty="0">
                <a:solidFill>
                  <a:schemeClr val="tx1"/>
                </a:solidFill>
                <a:latin typeface="微软雅黑" panose="020B0503020204020204" pitchFamily="34" charset="-122"/>
                <a:ea typeface="微软雅黑" panose="020B0503020204020204" pitchFamily="34" charset="-122"/>
              </a:rPr>
              <a:t>400</a:t>
            </a:r>
            <a:r>
              <a:rPr lang="zh-CN" altLang="en-US" sz="1500" dirty="0">
                <a:solidFill>
                  <a:schemeClr val="tx1"/>
                </a:solidFill>
                <a:latin typeface="微软雅黑" panose="020B0503020204020204" pitchFamily="34" charset="-122"/>
                <a:ea typeface="微软雅黑" panose="020B0503020204020204" pitchFamily="34" charset="-122"/>
              </a:rPr>
              <a:t>余万元。实验室开展本科实验教学、本科大创试验以及研究生科研试验，并为本院教师相关岩土科研试验提供服务。</a:t>
            </a:r>
            <a:endParaRPr lang="en-US" altLang="zh-CN" sz="1500" dirty="0">
              <a:solidFill>
                <a:schemeClr val="tx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5DB13BE-F6AE-4FCE-85BA-3E7494635FF5}"/>
              </a:ext>
            </a:extLst>
          </p:cNvPr>
          <p:cNvSpPr txBox="1"/>
          <p:nvPr/>
        </p:nvSpPr>
        <p:spPr>
          <a:xfrm>
            <a:off x="4343406" y="4286471"/>
            <a:ext cx="4637808" cy="276999"/>
          </a:xfrm>
          <a:prstGeom prst="rect">
            <a:avLst/>
          </a:prstGeom>
          <a:noFill/>
        </p:spPr>
        <p:txBody>
          <a:bodyPr wrap="none" rtlCol="0">
            <a:spAutoFit/>
          </a:bodyPr>
          <a:lstStyle/>
          <a:p>
            <a:r>
              <a:rPr lang="zh-CN" altLang="en-US" sz="1200" b="1" dirty="0">
                <a:solidFill>
                  <a:srgbClr val="00B0F0"/>
                </a:solidFill>
              </a:rPr>
              <a:t>主要实验室场地（</a:t>
            </a:r>
            <a:r>
              <a:rPr lang="en-US" altLang="zh-CN" sz="1200" b="1" dirty="0">
                <a:solidFill>
                  <a:srgbClr val="00B0F0"/>
                </a:solidFill>
              </a:rPr>
              <a:t>109</a:t>
            </a:r>
            <a:r>
              <a:rPr lang="zh-CN" altLang="en-US" sz="1200" b="1" dirty="0">
                <a:solidFill>
                  <a:srgbClr val="00B0F0"/>
                </a:solidFill>
              </a:rPr>
              <a:t>，</a:t>
            </a:r>
            <a:r>
              <a:rPr lang="en-US" altLang="zh-CN" sz="1200" b="1" dirty="0">
                <a:solidFill>
                  <a:srgbClr val="00B0F0"/>
                </a:solidFill>
              </a:rPr>
              <a:t>107</a:t>
            </a:r>
            <a:r>
              <a:rPr lang="zh-CN" altLang="en-US" sz="1200" b="1" dirty="0">
                <a:solidFill>
                  <a:srgbClr val="00B0F0"/>
                </a:solidFill>
              </a:rPr>
              <a:t>，</a:t>
            </a:r>
            <a:r>
              <a:rPr lang="en-US" altLang="zh-CN" sz="1200" b="1" dirty="0">
                <a:solidFill>
                  <a:srgbClr val="00B0F0"/>
                </a:solidFill>
              </a:rPr>
              <a:t>101</a:t>
            </a:r>
            <a:r>
              <a:rPr lang="zh-CN" altLang="en-US" sz="1200" b="1" dirty="0">
                <a:solidFill>
                  <a:srgbClr val="00B0F0"/>
                </a:solidFill>
              </a:rPr>
              <a:t>，</a:t>
            </a:r>
            <a:r>
              <a:rPr lang="en-US" altLang="zh-CN" sz="1200" b="1" dirty="0">
                <a:solidFill>
                  <a:srgbClr val="00B0F0"/>
                </a:solidFill>
              </a:rPr>
              <a:t>102</a:t>
            </a:r>
            <a:r>
              <a:rPr lang="zh-CN" altLang="en-US" sz="1200" b="1" dirty="0">
                <a:solidFill>
                  <a:srgbClr val="00B0F0"/>
                </a:solidFill>
              </a:rPr>
              <a:t>，</a:t>
            </a:r>
            <a:r>
              <a:rPr lang="en-US" altLang="zh-CN" sz="1200" b="1" dirty="0">
                <a:solidFill>
                  <a:srgbClr val="00B0F0"/>
                </a:solidFill>
              </a:rPr>
              <a:t>209</a:t>
            </a:r>
            <a:r>
              <a:rPr lang="zh-CN" altLang="en-US" sz="1200" b="1" dirty="0">
                <a:solidFill>
                  <a:srgbClr val="00B0F0"/>
                </a:solidFill>
              </a:rPr>
              <a:t>，</a:t>
            </a:r>
            <a:r>
              <a:rPr lang="en-US" altLang="zh-CN" sz="1200" b="1" dirty="0">
                <a:solidFill>
                  <a:srgbClr val="00B0F0"/>
                </a:solidFill>
              </a:rPr>
              <a:t>207</a:t>
            </a:r>
            <a:r>
              <a:rPr lang="zh-CN" altLang="en-US" sz="1200" b="1" dirty="0">
                <a:solidFill>
                  <a:srgbClr val="00B0F0"/>
                </a:solidFill>
              </a:rPr>
              <a:t>）分布示意图</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210" y="1025952"/>
            <a:ext cx="5052294" cy="160307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210" y="2739380"/>
            <a:ext cx="5052294" cy="1449668"/>
          </a:xfrm>
          <a:prstGeom prst="rect">
            <a:avLst/>
          </a:prstGeom>
        </p:spPr>
      </p:pic>
    </p:spTree>
    <p:extLst>
      <p:ext uri="{BB962C8B-B14F-4D97-AF65-F5344CB8AC3E}">
        <p14:creationId xmlns:p14="http://schemas.microsoft.com/office/powerpoint/2010/main" val="106156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74078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8、在实验室中给电瓶车</a:t>
            </a:r>
            <a:r>
              <a:rPr sz="2000" spc="-10" dirty="0">
                <a:latin typeface="微软雅黑"/>
                <a:cs typeface="微软雅黑"/>
              </a:rPr>
              <a:t>充</a:t>
            </a:r>
            <a:r>
              <a:rPr sz="2000" dirty="0">
                <a:latin typeface="微软雅黑"/>
                <a:cs typeface="微软雅黑"/>
              </a:rPr>
              <a:t>电及相 应违章用电行为</a:t>
            </a:r>
            <a:endParaRPr sz="2000">
              <a:latin typeface="微软雅黑"/>
              <a:cs typeface="微软雅黑"/>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74259" y="514404"/>
            <a:ext cx="3976659"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736975"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9、实验废液随意倾倒，</a:t>
            </a:r>
            <a:r>
              <a:rPr sz="2000" spc="-15" dirty="0">
                <a:latin typeface="微软雅黑"/>
                <a:cs typeface="微软雅黑"/>
              </a:rPr>
              <a:t>危</a:t>
            </a:r>
            <a:r>
              <a:rPr sz="2000" dirty="0">
                <a:latin typeface="微软雅黑"/>
                <a:cs typeface="微软雅黑"/>
              </a:rPr>
              <a:t>险废弃</a:t>
            </a:r>
            <a:endParaRPr sz="2000">
              <a:latin typeface="微软雅黑"/>
              <a:cs typeface="微软雅黑"/>
            </a:endParaRPr>
          </a:p>
          <a:p>
            <a:pPr marL="12700">
              <a:lnSpc>
                <a:spcPct val="100000"/>
              </a:lnSpc>
              <a:spcBef>
                <a:spcPts val="1200"/>
              </a:spcBef>
            </a:pPr>
            <a:r>
              <a:rPr sz="2000" dirty="0">
                <a:latin typeface="微软雅黑"/>
                <a:cs typeface="微软雅黑"/>
              </a:rPr>
              <a:t>物随意丢弃</a:t>
            </a:r>
            <a:endParaRPr sz="2000">
              <a:latin typeface="微软雅黑"/>
              <a:cs typeface="微软雅黑"/>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10、未按要求制定和张贴</a:t>
            </a:r>
            <a:r>
              <a:rPr sz="2000" spc="-10" dirty="0">
                <a:latin typeface="微软雅黑"/>
                <a:cs typeface="微软雅黑"/>
              </a:rPr>
              <a:t>实</a:t>
            </a:r>
            <a:r>
              <a:rPr sz="2000" dirty="0">
                <a:latin typeface="微软雅黑"/>
                <a:cs typeface="微软雅黑"/>
              </a:rPr>
              <a:t>验室安 全规章制度</a:t>
            </a:r>
            <a:endParaRPr sz="2000">
              <a:latin typeface="微软雅黑"/>
              <a:cs typeface="微软雅黑"/>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11、未落实逐级实验室安</a:t>
            </a:r>
            <a:r>
              <a:rPr sz="2000" spc="-15" dirty="0">
                <a:latin typeface="微软雅黑"/>
                <a:cs typeface="微软雅黑"/>
              </a:rPr>
              <a:t>全</a:t>
            </a:r>
            <a:r>
              <a:rPr sz="2000" dirty="0">
                <a:latin typeface="微软雅黑"/>
                <a:cs typeface="微软雅黑"/>
              </a:rPr>
              <a:t>责任制</a:t>
            </a:r>
            <a:endParaRPr sz="2000">
              <a:latin typeface="微软雅黑"/>
              <a:cs typeface="微软雅黑"/>
            </a:endParaRPr>
          </a:p>
          <a:p>
            <a:pPr marL="12700">
              <a:lnSpc>
                <a:spcPct val="100000"/>
              </a:lnSpc>
              <a:spcBef>
                <a:spcPts val="1200"/>
              </a:spcBef>
            </a:pPr>
            <a:r>
              <a:rPr sz="2000" dirty="0">
                <a:latin typeface="微软雅黑"/>
                <a:cs typeface="微软雅黑"/>
              </a:rPr>
              <a:t>或未签订安全责任书</a:t>
            </a:r>
            <a:endParaRPr sz="2000">
              <a:latin typeface="微软雅黑"/>
              <a:cs typeface="微软雅黑"/>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5939" y="50557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838200"/>
            <a:ext cx="4084320" cy="37627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815187"/>
            <a:ext cx="4091940" cy="3684270"/>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25"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12、不服从或不配合政府</a:t>
            </a:r>
            <a:r>
              <a:rPr sz="2000" spc="-15" dirty="0">
                <a:latin typeface="微软雅黑"/>
                <a:cs typeface="微软雅黑"/>
              </a:rPr>
              <a:t>部</a:t>
            </a:r>
            <a:r>
              <a:rPr sz="2000" dirty="0">
                <a:latin typeface="微软雅黑"/>
                <a:cs typeface="微软雅黑"/>
              </a:rPr>
              <a:t>门、学 校职能部门、学校实验</a:t>
            </a:r>
            <a:r>
              <a:rPr sz="2000" spc="-10" dirty="0">
                <a:latin typeface="微软雅黑"/>
                <a:cs typeface="微软雅黑"/>
              </a:rPr>
              <a:t>室</a:t>
            </a:r>
            <a:r>
              <a:rPr sz="2000" dirty="0">
                <a:latin typeface="微软雅黑"/>
                <a:cs typeface="微软雅黑"/>
              </a:rPr>
              <a:t>安全</a:t>
            </a:r>
            <a:r>
              <a:rPr sz="2000" spc="-10" dirty="0">
                <a:latin typeface="微软雅黑"/>
                <a:cs typeface="微软雅黑"/>
              </a:rPr>
              <a:t>检</a:t>
            </a:r>
            <a:r>
              <a:rPr sz="2000" spc="5" dirty="0">
                <a:latin typeface="微软雅黑"/>
                <a:cs typeface="微软雅黑"/>
              </a:rPr>
              <a:t>查 </a:t>
            </a:r>
            <a:r>
              <a:rPr sz="2000" dirty="0">
                <a:latin typeface="微软雅黑"/>
                <a:cs typeface="微软雅黑"/>
              </a:rPr>
              <a:t>组及本</a:t>
            </a:r>
            <a:r>
              <a:rPr sz="2000" spc="-15" dirty="0">
                <a:latin typeface="微软雅黑"/>
                <a:cs typeface="微软雅黑"/>
              </a:rPr>
              <a:t>单</a:t>
            </a:r>
            <a:r>
              <a:rPr sz="2000" dirty="0">
                <a:latin typeface="微软雅黑"/>
                <a:cs typeface="微软雅黑"/>
              </a:rPr>
              <a:t>位</a:t>
            </a:r>
            <a:r>
              <a:rPr sz="2000" spc="-15" dirty="0">
                <a:latin typeface="微软雅黑"/>
                <a:cs typeface="微软雅黑"/>
              </a:rPr>
              <a:t>日</a:t>
            </a:r>
            <a:r>
              <a:rPr sz="2000" dirty="0">
                <a:latin typeface="微软雅黑"/>
                <a:cs typeface="微软雅黑"/>
              </a:rPr>
              <a:t>常安全</a:t>
            </a:r>
            <a:r>
              <a:rPr sz="2000" spc="-15" dirty="0">
                <a:latin typeface="微软雅黑"/>
                <a:cs typeface="微软雅黑"/>
              </a:rPr>
              <a:t>管</a:t>
            </a:r>
            <a:r>
              <a:rPr sz="2000" dirty="0">
                <a:latin typeface="微软雅黑"/>
                <a:cs typeface="微软雅黑"/>
              </a:rPr>
              <a:t>理</a:t>
            </a:r>
            <a:r>
              <a:rPr sz="2000" spc="-15" dirty="0">
                <a:latin typeface="微软雅黑"/>
                <a:cs typeface="微软雅黑"/>
              </a:rPr>
              <a:t>和</a:t>
            </a:r>
            <a:r>
              <a:rPr sz="2000" dirty="0">
                <a:latin typeface="微软雅黑"/>
                <a:cs typeface="微软雅黑"/>
              </a:rPr>
              <a:t>检查的；</a:t>
            </a:r>
            <a:endParaRPr sz="2000">
              <a:latin typeface="微软雅黑"/>
              <a:cs typeface="微软雅黑"/>
            </a:endParaRPr>
          </a:p>
          <a:p>
            <a:pPr marL="12700" marR="5080">
              <a:lnSpc>
                <a:spcPct val="150000"/>
              </a:lnSpc>
            </a:pPr>
            <a:r>
              <a:rPr sz="2000" dirty="0">
                <a:latin typeface="微软雅黑"/>
                <a:cs typeface="微软雅黑"/>
              </a:rPr>
              <a:t>或接到口头或书面整改</a:t>
            </a:r>
            <a:r>
              <a:rPr sz="2000" spc="-15" dirty="0">
                <a:latin typeface="微软雅黑"/>
                <a:cs typeface="微软雅黑"/>
              </a:rPr>
              <a:t>通</a:t>
            </a:r>
            <a:r>
              <a:rPr sz="2000" dirty="0">
                <a:latin typeface="微软雅黑"/>
                <a:cs typeface="微软雅黑"/>
              </a:rPr>
              <a:t>知，</a:t>
            </a:r>
            <a:r>
              <a:rPr sz="2000" spc="-15" dirty="0">
                <a:latin typeface="微软雅黑"/>
                <a:cs typeface="微软雅黑"/>
              </a:rPr>
              <a:t>拒</a:t>
            </a:r>
            <a:r>
              <a:rPr sz="2000" dirty="0">
                <a:latin typeface="微软雅黑"/>
                <a:cs typeface="微软雅黑"/>
              </a:rPr>
              <a:t>不 整改，或不按要求整改</a:t>
            </a:r>
            <a:r>
              <a:rPr sz="2000" spc="-15" dirty="0">
                <a:latin typeface="微软雅黑"/>
                <a:cs typeface="微软雅黑"/>
              </a:rPr>
              <a:t>，</a:t>
            </a:r>
            <a:r>
              <a:rPr sz="2000" dirty="0">
                <a:latin typeface="微软雅黑"/>
                <a:cs typeface="微软雅黑"/>
              </a:rPr>
              <a:t>或未</a:t>
            </a:r>
            <a:r>
              <a:rPr sz="2000" spc="-15" dirty="0">
                <a:latin typeface="微软雅黑"/>
                <a:cs typeface="微软雅黑"/>
              </a:rPr>
              <a:t>按</a:t>
            </a:r>
            <a:r>
              <a:rPr sz="2000" dirty="0">
                <a:latin typeface="微软雅黑"/>
                <a:cs typeface="微软雅黑"/>
              </a:rPr>
              <a:t>期 完成整</a:t>
            </a:r>
            <a:r>
              <a:rPr sz="2000" spc="-15" dirty="0">
                <a:latin typeface="微软雅黑"/>
                <a:cs typeface="微软雅黑"/>
              </a:rPr>
              <a:t>改</a:t>
            </a:r>
            <a:r>
              <a:rPr sz="2000" dirty="0">
                <a:latin typeface="微软雅黑"/>
                <a:cs typeface="微软雅黑"/>
              </a:rPr>
              <a:t>的</a:t>
            </a:r>
            <a:r>
              <a:rPr sz="2000" spc="-15" dirty="0">
                <a:latin typeface="微软雅黑"/>
                <a:cs typeface="微软雅黑"/>
              </a:rPr>
              <a:t>，</a:t>
            </a:r>
            <a:r>
              <a:rPr sz="2000" dirty="0">
                <a:latin typeface="微软雅黑"/>
                <a:cs typeface="微软雅黑"/>
              </a:rPr>
              <a:t>或未及</a:t>
            </a:r>
            <a:r>
              <a:rPr sz="2000" spc="-15" dirty="0">
                <a:latin typeface="微软雅黑"/>
                <a:cs typeface="微软雅黑"/>
              </a:rPr>
              <a:t>时</a:t>
            </a:r>
            <a:r>
              <a:rPr sz="2000" dirty="0">
                <a:latin typeface="微软雅黑"/>
                <a:cs typeface="微软雅黑"/>
              </a:rPr>
              <a:t>告</a:t>
            </a:r>
            <a:r>
              <a:rPr sz="2000" spc="-15" dirty="0">
                <a:latin typeface="微软雅黑"/>
                <a:cs typeface="微软雅黑"/>
              </a:rPr>
              <a:t>知</a:t>
            </a:r>
            <a:r>
              <a:rPr sz="2000" dirty="0">
                <a:latin typeface="微软雅黑"/>
                <a:cs typeface="微软雅黑"/>
              </a:rPr>
              <a:t>、组织、 督促整改</a:t>
            </a:r>
            <a:endParaRPr sz="2000">
              <a:latin typeface="微软雅黑"/>
              <a:cs typeface="微软雅黑"/>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13、未配备必要的安全警</a:t>
            </a:r>
            <a:r>
              <a:rPr sz="2000" spc="-15" dirty="0">
                <a:latin typeface="微软雅黑"/>
                <a:cs typeface="微软雅黑"/>
              </a:rPr>
              <a:t>示</a:t>
            </a:r>
            <a:r>
              <a:rPr sz="2000" dirty="0">
                <a:latin typeface="微软雅黑"/>
                <a:cs typeface="微软雅黑"/>
              </a:rPr>
              <a:t>标识、</a:t>
            </a:r>
            <a:endParaRPr sz="2000">
              <a:latin typeface="微软雅黑"/>
              <a:cs typeface="微软雅黑"/>
            </a:endParaRPr>
          </a:p>
          <a:p>
            <a:pPr marL="12700">
              <a:lnSpc>
                <a:spcPct val="100000"/>
              </a:lnSpc>
              <a:spcBef>
                <a:spcPts val="1200"/>
              </a:spcBef>
            </a:pPr>
            <a:r>
              <a:rPr sz="2000" dirty="0">
                <a:latin typeface="微软雅黑"/>
                <a:cs typeface="微软雅黑"/>
              </a:rPr>
              <a:t>安全防护设施及设备</a:t>
            </a:r>
            <a:endParaRPr sz="2000">
              <a:latin typeface="微软雅黑"/>
              <a:cs typeface="微软雅黑"/>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8198"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6804" y="1138427"/>
            <a:ext cx="4084320" cy="303123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20116" y="1207342"/>
            <a:ext cx="3886200" cy="2769235"/>
          </a:xfrm>
          <a:prstGeom prst="rect">
            <a:avLst/>
          </a:prstGeom>
        </p:spPr>
        <p:txBody>
          <a:bodyPr vert="horz" wrap="square" lIns="0" tIns="164465" rIns="0" bIns="0" rtlCol="0">
            <a:spAutoFit/>
          </a:bodyPr>
          <a:lstStyle/>
          <a:p>
            <a:pPr marL="797560" algn="just">
              <a:lnSpc>
                <a:spcPct val="100000"/>
              </a:lnSpc>
              <a:spcBef>
                <a:spcPts val="1295"/>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just">
              <a:lnSpc>
                <a:spcPct val="150000"/>
              </a:lnSpc>
              <a:spcBef>
                <a:spcPts val="5"/>
              </a:spcBef>
            </a:pPr>
            <a:r>
              <a:rPr sz="2000" dirty="0">
                <a:latin typeface="微软雅黑"/>
                <a:cs typeface="微软雅黑"/>
              </a:rPr>
              <a:t>14、未按规定储存、摆放</a:t>
            </a:r>
            <a:r>
              <a:rPr sz="2000" spc="-10" dirty="0">
                <a:latin typeface="微软雅黑"/>
                <a:cs typeface="微软雅黑"/>
              </a:rPr>
              <a:t>实</a:t>
            </a:r>
            <a:r>
              <a:rPr sz="2000" dirty="0">
                <a:latin typeface="微软雅黑"/>
                <a:cs typeface="微软雅黑"/>
              </a:rPr>
              <a:t>验室各 类物品（包括危险化学</a:t>
            </a:r>
            <a:r>
              <a:rPr sz="2000" spc="-15" dirty="0">
                <a:latin typeface="微软雅黑"/>
                <a:cs typeface="微软雅黑"/>
              </a:rPr>
              <a:t>品</a:t>
            </a:r>
            <a:r>
              <a:rPr sz="2000" dirty="0">
                <a:latin typeface="微软雅黑"/>
                <a:cs typeface="微软雅黑"/>
              </a:rPr>
              <a:t>、高</a:t>
            </a:r>
            <a:r>
              <a:rPr sz="2000" spc="-15" dirty="0">
                <a:latin typeface="微软雅黑"/>
                <a:cs typeface="微软雅黑"/>
              </a:rPr>
              <a:t>压</a:t>
            </a:r>
            <a:r>
              <a:rPr sz="2000" dirty="0">
                <a:latin typeface="微软雅黑"/>
                <a:cs typeface="微软雅黑"/>
              </a:rPr>
              <a:t>气 瓶、放射性同位素、射</a:t>
            </a:r>
            <a:r>
              <a:rPr sz="2000" spc="-15" dirty="0">
                <a:latin typeface="微软雅黑"/>
                <a:cs typeface="微软雅黑"/>
              </a:rPr>
              <a:t>线</a:t>
            </a:r>
            <a:r>
              <a:rPr sz="2000" dirty="0">
                <a:latin typeface="微软雅黑"/>
                <a:cs typeface="微软雅黑"/>
              </a:rPr>
              <a:t>装置</a:t>
            </a:r>
            <a:r>
              <a:rPr sz="2000" spc="-15" dirty="0">
                <a:latin typeface="微软雅黑"/>
                <a:cs typeface="微软雅黑"/>
              </a:rPr>
              <a:t>、</a:t>
            </a:r>
            <a:r>
              <a:rPr sz="2000" dirty="0">
                <a:latin typeface="微软雅黑"/>
                <a:cs typeface="微软雅黑"/>
              </a:rPr>
              <a:t>病 原微生物、危险废弃物</a:t>
            </a:r>
            <a:r>
              <a:rPr sz="2000" spc="-15" dirty="0">
                <a:latin typeface="微软雅黑"/>
                <a:cs typeface="微软雅黑"/>
              </a:rPr>
              <a:t>等</a:t>
            </a:r>
            <a:r>
              <a:rPr sz="2000" dirty="0">
                <a:latin typeface="微软雅黑"/>
                <a:cs typeface="微软雅黑"/>
              </a:rPr>
              <a:t>），</a:t>
            </a:r>
            <a:r>
              <a:rPr sz="2000" spc="-15" dirty="0">
                <a:latin typeface="微软雅黑"/>
                <a:cs typeface="微软雅黑"/>
              </a:rPr>
              <a:t>造</a:t>
            </a:r>
            <a:r>
              <a:rPr sz="2000" dirty="0">
                <a:latin typeface="微软雅黑"/>
                <a:cs typeface="微软雅黑"/>
              </a:rPr>
              <a:t>成 安全隐患</a:t>
            </a:r>
            <a:endParaRPr sz="2000">
              <a:latin typeface="微软雅黑"/>
              <a:cs typeface="微软雅黑"/>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15、违反、指使或强令他</a:t>
            </a:r>
            <a:r>
              <a:rPr sz="2000" spc="-15" dirty="0">
                <a:latin typeface="微软雅黑"/>
                <a:cs typeface="微软雅黑"/>
              </a:rPr>
              <a:t>人</a:t>
            </a:r>
            <a:r>
              <a:rPr sz="2000" dirty="0">
                <a:latin typeface="微软雅黑"/>
                <a:cs typeface="微软雅黑"/>
              </a:rPr>
              <a:t>违反实</a:t>
            </a:r>
            <a:endParaRPr sz="2000">
              <a:latin typeface="微软雅黑"/>
              <a:cs typeface="微软雅黑"/>
            </a:endParaRPr>
          </a:p>
          <a:p>
            <a:pPr marL="12700">
              <a:lnSpc>
                <a:spcPct val="100000"/>
              </a:lnSpc>
              <a:spcBef>
                <a:spcPts val="1200"/>
              </a:spcBef>
            </a:pPr>
            <a:r>
              <a:rPr sz="2000" dirty="0">
                <a:latin typeface="微软雅黑"/>
                <a:cs typeface="微软雅黑"/>
              </a:rPr>
              <a:t>验室安全管理制度</a:t>
            </a:r>
            <a:endParaRPr sz="2000">
              <a:latin typeface="微软雅黑"/>
              <a:cs typeface="微软雅黑"/>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78917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798802"/>
            <a:ext cx="389001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nSpc>
                <a:spcPct val="150000"/>
              </a:lnSpc>
            </a:pPr>
            <a:r>
              <a:rPr sz="2000" dirty="0">
                <a:latin typeface="微软雅黑"/>
                <a:cs typeface="微软雅黑"/>
              </a:rPr>
              <a:t>16、未定期检修和维护实</a:t>
            </a:r>
            <a:r>
              <a:rPr sz="2000" spc="-10" dirty="0">
                <a:latin typeface="微软雅黑"/>
                <a:cs typeface="微软雅黑"/>
              </a:rPr>
              <a:t>验</a:t>
            </a:r>
            <a:r>
              <a:rPr sz="2000" dirty="0">
                <a:latin typeface="微软雅黑"/>
                <a:cs typeface="微软雅黑"/>
              </a:rPr>
              <a:t>室安全 设施及相关仪器设备</a:t>
            </a:r>
            <a:endParaRPr sz="2000">
              <a:latin typeface="微软雅黑"/>
              <a:cs typeface="微软雅黑"/>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886200" cy="1397635"/>
          </a:xfrm>
          <a:prstGeom prst="rect">
            <a:avLst/>
          </a:prstGeom>
        </p:spPr>
        <p:txBody>
          <a:bodyPr vert="horz" wrap="square" lIns="0" tIns="165100" rIns="0" bIns="0" rtlCol="0">
            <a:spAutoFit/>
          </a:bodyPr>
          <a:lstStyle/>
          <a:p>
            <a:pPr marL="32384"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algn="ctr">
              <a:lnSpc>
                <a:spcPct val="100000"/>
              </a:lnSpc>
              <a:spcBef>
                <a:spcPts val="1200"/>
              </a:spcBef>
            </a:pPr>
            <a:r>
              <a:rPr sz="2000" dirty="0">
                <a:latin typeface="微软雅黑"/>
                <a:cs typeface="微软雅黑"/>
              </a:rPr>
              <a:t>17、未履行实验室安全教</a:t>
            </a:r>
            <a:r>
              <a:rPr sz="2000" spc="-15" dirty="0">
                <a:latin typeface="微软雅黑"/>
                <a:cs typeface="微软雅黑"/>
              </a:rPr>
              <a:t>育</a:t>
            </a:r>
            <a:r>
              <a:rPr sz="2000" dirty="0">
                <a:latin typeface="微软雅黑"/>
                <a:cs typeface="微软雅黑"/>
              </a:rPr>
              <a:t>培训职</a:t>
            </a:r>
            <a:endParaRPr sz="2000">
              <a:latin typeface="微软雅黑"/>
              <a:cs typeface="微软雅黑"/>
            </a:endParaRPr>
          </a:p>
          <a:p>
            <a:pPr marL="12700">
              <a:lnSpc>
                <a:spcPct val="100000"/>
              </a:lnSpc>
              <a:spcBef>
                <a:spcPts val="1200"/>
              </a:spcBef>
            </a:pPr>
            <a:r>
              <a:rPr sz="2000" dirty="0">
                <a:latin typeface="微软雅黑"/>
                <a:cs typeface="微软雅黑"/>
              </a:rPr>
              <a:t>责或不接受实验室安全</a:t>
            </a:r>
            <a:r>
              <a:rPr sz="2000" spc="-10" dirty="0">
                <a:latin typeface="微软雅黑"/>
                <a:cs typeface="微软雅黑"/>
              </a:rPr>
              <a:t>教</a:t>
            </a:r>
            <a:r>
              <a:rPr sz="2000" dirty="0">
                <a:latin typeface="微软雅黑"/>
                <a:cs typeface="微软雅黑"/>
              </a:rPr>
              <a:t>育培训</a:t>
            </a:r>
            <a:endParaRPr sz="2000">
              <a:latin typeface="微软雅黑"/>
              <a:cs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p:txBody>
          <a:bodyPr/>
          <a:lstStyle/>
          <a:p>
            <a:r>
              <a:rPr lang="zh-CN" altLang="en-US" dirty="0"/>
              <a:t>一、实验室简介</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type="body" idx="1"/>
          </p:nvPr>
        </p:nvSpPr>
        <p:spPr>
          <a:xfrm>
            <a:off x="71853" y="619047"/>
            <a:ext cx="5943444" cy="3505108"/>
          </a:xfrm>
        </p:spPr>
        <p:txBody>
          <a:bodyPr>
            <a:noAutofit/>
          </a:bodyPr>
          <a:lstStyle/>
          <a:p>
            <a:r>
              <a:rPr lang="en-US" altLang="zh-CN" sz="2000" b="1" dirty="0">
                <a:solidFill>
                  <a:srgbClr val="3333FF"/>
                </a:solidFill>
                <a:latin typeface="仿宋" panose="02010609060101010101" pitchFamily="49" charset="-122"/>
                <a:ea typeface="仿宋" panose="02010609060101010101" pitchFamily="49" charset="-122"/>
              </a:rPr>
              <a:t>2</a:t>
            </a:r>
            <a:r>
              <a:rPr lang="zh-CN" altLang="en-US" sz="2000" b="1" dirty="0">
                <a:solidFill>
                  <a:srgbClr val="3333FF"/>
                </a:solidFill>
                <a:latin typeface="仿宋" panose="02010609060101010101" pitchFamily="49" charset="-122"/>
                <a:ea typeface="仿宋" panose="02010609060101010101" pitchFamily="49" charset="-122"/>
              </a:rPr>
              <a:t>、大精仪设备</a:t>
            </a:r>
            <a:r>
              <a:rPr lang="zh-CN" altLang="en-US" sz="1600" b="1" dirty="0">
                <a:solidFill>
                  <a:srgbClr val="C00000"/>
                </a:solidFill>
                <a:latin typeface="仿宋" panose="02010609060101010101" pitchFamily="49" charset="-122"/>
                <a:ea typeface="仿宋" panose="02010609060101010101" pitchFamily="49" charset="-122"/>
              </a:rPr>
              <a:t>（</a:t>
            </a:r>
            <a:r>
              <a:rPr lang="zh-CN" altLang="en-US" sz="1600" dirty="0">
                <a:solidFill>
                  <a:srgbClr val="C00000"/>
                </a:solidFill>
                <a:latin typeface="+mj-ea"/>
                <a:ea typeface="+mj-ea"/>
              </a:rPr>
              <a:t>标准应力路径三轴仪）</a:t>
            </a:r>
            <a:endParaRPr lang="en-US" altLang="zh-CN" sz="1600" b="1" dirty="0">
              <a:solidFill>
                <a:srgbClr val="C00000"/>
              </a:solidFill>
              <a:latin typeface="+mj-ea"/>
              <a:ea typeface="+mj-ea"/>
            </a:endParaRPr>
          </a:p>
          <a:p>
            <a:pPr indent="457200" algn="just">
              <a:lnSpc>
                <a:spcPct val="140000"/>
              </a:lnSpc>
              <a:spcAft>
                <a:spcPts val="600"/>
              </a:spcAft>
            </a:pPr>
            <a:r>
              <a:rPr lang="en-US" altLang="zh-CN" sz="1600" dirty="0">
                <a:solidFill>
                  <a:schemeClr val="tx1"/>
                </a:solidFill>
                <a:latin typeface="微软雅黑" panose="020B0503020204020204" pitchFamily="34" charset="-122"/>
                <a:ea typeface="微软雅黑" panose="020B0503020204020204" pitchFamily="34" charset="-122"/>
              </a:rPr>
              <a:t>STDTTS</a:t>
            </a:r>
            <a:r>
              <a:rPr lang="zh-CN" altLang="en-US" sz="1600" dirty="0">
                <a:solidFill>
                  <a:schemeClr val="tx1"/>
                </a:solidFill>
                <a:latin typeface="微软雅黑" panose="020B0503020204020204" pitchFamily="34" charset="-122"/>
                <a:ea typeface="微软雅黑" panose="020B0503020204020204" pitchFamily="34" charset="-122"/>
              </a:rPr>
              <a:t>型标准应力路径三轴仪由英国</a:t>
            </a:r>
            <a:r>
              <a:rPr lang="en-US" altLang="zh-CN" sz="1600" dirty="0">
                <a:solidFill>
                  <a:schemeClr val="tx1"/>
                </a:solidFill>
                <a:latin typeface="微软雅黑" panose="020B0503020204020204" pitchFamily="34" charset="-122"/>
                <a:ea typeface="微软雅黑" panose="020B0503020204020204" pitchFamily="34" charset="-122"/>
              </a:rPr>
              <a:t>GDS</a:t>
            </a:r>
            <a:r>
              <a:rPr lang="zh-CN" altLang="en-US" sz="1600" dirty="0">
                <a:solidFill>
                  <a:schemeClr val="tx1"/>
                </a:solidFill>
                <a:latin typeface="微软雅黑" panose="020B0503020204020204" pitchFamily="34" charset="-122"/>
                <a:ea typeface="微软雅黑" panose="020B0503020204020204" pitchFamily="34" charset="-122"/>
              </a:rPr>
              <a:t>公司生产、欧美大地仪器设备中国有限公司提供。</a:t>
            </a:r>
            <a:endParaRPr lang="en-US" altLang="zh-CN" sz="1600" dirty="0">
              <a:solidFill>
                <a:schemeClr val="tx1"/>
              </a:solidFill>
              <a:latin typeface="微软雅黑" panose="020B0503020204020204" pitchFamily="34" charset="-122"/>
              <a:ea typeface="微软雅黑" panose="020B0503020204020204" pitchFamily="34" charset="-122"/>
            </a:endParaRPr>
          </a:p>
          <a:p>
            <a:pPr algn="just">
              <a:lnSpc>
                <a:spcPct val="140000"/>
              </a:lnSpc>
              <a:spcAft>
                <a:spcPts val="600"/>
              </a:spcAft>
            </a:pPr>
            <a:r>
              <a:rPr lang="zh-CN" altLang="en-US" sz="1600" dirty="0">
                <a:solidFill>
                  <a:srgbClr val="00B0F0"/>
                </a:solidFill>
                <a:latin typeface="微软雅黑" panose="020B0503020204020204" pitchFamily="34" charset="-122"/>
                <a:ea typeface="微软雅黑" panose="020B0503020204020204" pitchFamily="34" charset="-122"/>
              </a:rPr>
              <a:t>主要功能：</a:t>
            </a:r>
            <a:r>
              <a:rPr lang="en-US" altLang="zh-CN" sz="1600" dirty="0">
                <a:solidFill>
                  <a:srgbClr val="00B0F0"/>
                </a:solidFill>
                <a:latin typeface="微软雅黑" panose="020B0503020204020204" pitchFamily="34" charset="-122"/>
                <a:ea typeface="微软雅黑" panose="020B0503020204020204" pitchFamily="34" charset="-122"/>
              </a:rPr>
              <a:t> </a:t>
            </a:r>
            <a:r>
              <a:rPr lang="zh-CN" altLang="en-US" sz="1600" dirty="0">
                <a:solidFill>
                  <a:schemeClr val="tx1"/>
                </a:solidFill>
                <a:latin typeface="微软雅黑" panose="020B0503020204020204" pitchFamily="34" charset="-122"/>
                <a:ea typeface="微软雅黑" panose="020B0503020204020204" pitchFamily="34" charset="-122"/>
              </a:rPr>
              <a:t>适用于非饱和土强度试验测定。</a:t>
            </a:r>
            <a:endParaRPr lang="en-US" altLang="zh-CN" sz="1600" dirty="0">
              <a:solidFill>
                <a:schemeClr val="tx1"/>
              </a:solidFill>
              <a:latin typeface="微软雅黑" panose="020B0503020204020204" pitchFamily="34" charset="-122"/>
              <a:ea typeface="微软雅黑" panose="020B0503020204020204" pitchFamily="34" charset="-122"/>
            </a:endParaRPr>
          </a:p>
          <a:p>
            <a:pPr algn="just">
              <a:lnSpc>
                <a:spcPct val="140000"/>
              </a:lnSpc>
              <a:spcAft>
                <a:spcPts val="600"/>
              </a:spcAft>
            </a:pPr>
            <a:r>
              <a:rPr lang="zh-CN" altLang="en-US" sz="1600" dirty="0">
                <a:solidFill>
                  <a:srgbClr val="00B0F0"/>
                </a:solidFill>
                <a:latin typeface="微软雅黑" panose="020B0503020204020204" pitchFamily="34" charset="-122"/>
                <a:ea typeface="微软雅黑" panose="020B0503020204020204" pitchFamily="34" charset="-122"/>
              </a:rPr>
              <a:t>仪器设备主要组成：</a:t>
            </a:r>
            <a:r>
              <a:rPr lang="en-US" altLang="zh-CN" sz="1600" dirty="0">
                <a:solidFill>
                  <a:schemeClr val="tx1"/>
                </a:solidFill>
                <a:latin typeface="微软雅黑" panose="020B0503020204020204" pitchFamily="34" charset="-122"/>
                <a:ea typeface="微软雅黑" panose="020B0503020204020204" pitchFamily="34" charset="-122"/>
              </a:rPr>
              <a:t>Bishop&amp;Wesley38mm</a:t>
            </a:r>
            <a:r>
              <a:rPr lang="zh-CN" altLang="en-US" sz="1600" dirty="0">
                <a:solidFill>
                  <a:schemeClr val="tx1"/>
                </a:solidFill>
                <a:latin typeface="微软雅黑" panose="020B0503020204020204" pitchFamily="34" charset="-122"/>
                <a:ea typeface="微软雅黑" panose="020B0503020204020204" pitchFamily="34" charset="-122"/>
              </a:rPr>
              <a:t>三轴压力室（</a:t>
            </a:r>
            <a:r>
              <a:rPr lang="en-US" altLang="zh-CN" sz="1600" dirty="0">
                <a:solidFill>
                  <a:schemeClr val="tx1"/>
                </a:solidFill>
                <a:latin typeface="微软雅黑" panose="020B0503020204020204" pitchFamily="34" charset="-122"/>
                <a:ea typeface="微软雅黑" panose="020B0503020204020204" pitchFamily="34" charset="-122"/>
              </a:rPr>
              <a:t>HKUST</a:t>
            </a:r>
            <a:r>
              <a:rPr lang="zh-CN" altLang="en-US" sz="1600" dirty="0">
                <a:solidFill>
                  <a:schemeClr val="tx1"/>
                </a:solidFill>
                <a:latin typeface="微软雅黑" panose="020B0503020204020204" pitchFamily="34" charset="-122"/>
                <a:ea typeface="微软雅黑" panose="020B0503020204020204" pitchFamily="34" charset="-122"/>
              </a:rPr>
              <a:t>型内置压力室及非饱和土试验底座）、</a:t>
            </a:r>
            <a:r>
              <a:rPr lang="en-US" altLang="zh-CN" sz="1600" dirty="0">
                <a:solidFill>
                  <a:schemeClr val="tx1"/>
                </a:solidFill>
                <a:latin typeface="微软雅黑" panose="020B0503020204020204" pitchFamily="34" charset="-122"/>
                <a:ea typeface="微软雅黑" panose="020B0503020204020204" pitchFamily="34" charset="-122"/>
              </a:rPr>
              <a:t>GDS4channel</a:t>
            </a:r>
            <a:r>
              <a:rPr lang="zh-CN" altLang="en-US" sz="1600" dirty="0">
                <a:solidFill>
                  <a:schemeClr val="tx1"/>
                </a:solidFill>
                <a:latin typeface="微软雅黑" panose="020B0503020204020204" pitchFamily="34" charset="-122"/>
                <a:ea typeface="微软雅黑" panose="020B0503020204020204" pitchFamily="34" charset="-122"/>
              </a:rPr>
              <a:t>数据采集控制器、</a:t>
            </a:r>
            <a:r>
              <a:rPr lang="en-US" altLang="zh-CN" sz="1600" dirty="0">
                <a:solidFill>
                  <a:schemeClr val="tx1"/>
                </a:solidFill>
                <a:latin typeface="微软雅黑" panose="020B0503020204020204" pitchFamily="34" charset="-122"/>
                <a:ea typeface="微软雅黑" panose="020B0503020204020204" pitchFamily="34" charset="-122"/>
              </a:rPr>
              <a:t>GDS2MPa</a:t>
            </a:r>
            <a:r>
              <a:rPr lang="zh-CN" altLang="en-US" sz="1600" dirty="0">
                <a:solidFill>
                  <a:schemeClr val="tx1"/>
                </a:solidFill>
                <a:latin typeface="微软雅黑" panose="020B0503020204020204" pitchFamily="34" charset="-122"/>
                <a:ea typeface="微软雅黑" panose="020B0503020204020204" pitchFamily="34" charset="-122"/>
              </a:rPr>
              <a:t>轴向压力</a:t>
            </a:r>
            <a:r>
              <a:rPr lang="en-US" altLang="zh-CN" sz="1600" dirty="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体积控制器及反向压力</a:t>
            </a:r>
            <a:r>
              <a:rPr lang="en-US" altLang="zh-CN" sz="1600" dirty="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体积控制器、</a:t>
            </a:r>
            <a:r>
              <a:rPr lang="en-US" altLang="zh-CN" sz="1600" dirty="0">
                <a:solidFill>
                  <a:schemeClr val="tx1"/>
                </a:solidFill>
                <a:latin typeface="微软雅黑" panose="020B0503020204020204" pitchFamily="34" charset="-122"/>
                <a:ea typeface="微软雅黑" panose="020B0503020204020204" pitchFamily="34" charset="-122"/>
              </a:rPr>
              <a:t>GDSLAB</a:t>
            </a:r>
            <a:r>
              <a:rPr lang="zh-CN" altLang="en-US" sz="1600" dirty="0">
                <a:solidFill>
                  <a:schemeClr val="tx1"/>
                </a:solidFill>
                <a:latin typeface="微软雅黑" panose="020B0503020204020204" pitchFamily="34" charset="-122"/>
                <a:ea typeface="微软雅黑" panose="020B0503020204020204" pitchFamily="34" charset="-122"/>
              </a:rPr>
              <a:t>模块软件（非饱和土）、双通道压力（围压</a:t>
            </a:r>
            <a:r>
              <a:rPr lang="en-US" altLang="zh-CN" sz="1600" dirty="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气压）控制器、气压源等组成。设备详细资料参见</a:t>
            </a:r>
            <a:r>
              <a:rPr lang="zh-CN" altLang="en-US" sz="1600" dirty="0">
                <a:solidFill>
                  <a:srgbClr val="FF0000"/>
                </a:solidFill>
                <a:latin typeface="微软雅黑" panose="020B0503020204020204" pitchFamily="34" charset="-122"/>
                <a:ea typeface="微软雅黑" panose="020B0503020204020204" pitchFamily="34" charset="-122"/>
              </a:rPr>
              <a:t>学院官网。</a:t>
            </a:r>
            <a:endParaRPr lang="en-US" altLang="zh-CN" sz="1600" dirty="0">
              <a:solidFill>
                <a:srgbClr val="FF0000"/>
              </a:solidFill>
              <a:latin typeface="微软雅黑" panose="020B0503020204020204" pitchFamily="34" charset="-122"/>
              <a:ea typeface="微软雅黑" panose="020B0503020204020204" pitchFamily="34" charset="-122"/>
            </a:endParaRPr>
          </a:p>
          <a:p>
            <a:pPr algn="just">
              <a:lnSpc>
                <a:spcPct val="140000"/>
              </a:lnSpc>
              <a:spcAft>
                <a:spcPts val="600"/>
              </a:spcAft>
            </a:pPr>
            <a:r>
              <a:rPr lang="en-US" altLang="zh-CN" sz="1200" dirty="0">
                <a:solidFill>
                  <a:srgbClr val="FF0000"/>
                </a:solidFill>
                <a:latin typeface="微软雅黑" panose="020B0503020204020204" pitchFamily="34" charset="-122"/>
                <a:ea typeface="微软雅黑" panose="020B0503020204020204" pitchFamily="34" charset="-122"/>
              </a:rPr>
              <a:t>(https://civil.hfut.edu.cn/2022/0526/c11752a278686/page.htm)</a:t>
            </a:r>
            <a:endParaRPr lang="en-US" altLang="zh-CN" sz="1200" dirty="0">
              <a:solidFill>
                <a:schemeClr val="tx1"/>
              </a:solidFill>
              <a:latin typeface="微软雅黑" panose="020B0503020204020204" pitchFamily="34" charset="-122"/>
              <a:ea typeface="微软雅黑" panose="020B0503020204020204" pitchFamily="34" charset="-122"/>
            </a:endParaRPr>
          </a:p>
        </p:txBody>
      </p:sp>
      <p:pic>
        <p:nvPicPr>
          <p:cNvPr id="6" name="图片 5" descr="d:\桌面\岩土力学大精仪\大精仪2019\GDS照片.JPG"/>
          <p:cNvPicPr/>
          <p:nvPr/>
        </p:nvPicPr>
        <p:blipFill>
          <a:blip r:embed="rId2" cstate="print"/>
          <a:srcRect/>
          <a:stretch>
            <a:fillRect/>
          </a:stretch>
        </p:blipFill>
        <p:spPr bwMode="auto">
          <a:xfrm>
            <a:off x="6003610" y="1164930"/>
            <a:ext cx="3086100" cy="2308860"/>
          </a:xfrm>
          <a:prstGeom prst="rect">
            <a:avLst/>
          </a:prstGeom>
          <a:noFill/>
          <a:ln w="9525">
            <a:noFill/>
            <a:miter lim="800000"/>
            <a:headEnd/>
            <a:tailEnd/>
          </a:ln>
        </p:spPr>
      </p:pic>
      <p:sp>
        <p:nvSpPr>
          <p:cNvPr id="7" name="文本占位符 4">
            <a:extLst>
              <a:ext uri="{FF2B5EF4-FFF2-40B4-BE49-F238E27FC236}">
                <a16:creationId xmlns:a16="http://schemas.microsoft.com/office/drawing/2014/main" id="{615B01EC-A25E-4A6A-B993-97916E26ED2B}"/>
              </a:ext>
            </a:extLst>
          </p:cNvPr>
          <p:cNvSpPr txBox="1">
            <a:spLocks/>
          </p:cNvSpPr>
          <p:nvPr/>
        </p:nvSpPr>
        <p:spPr>
          <a:xfrm>
            <a:off x="6003610" y="3562324"/>
            <a:ext cx="2971722" cy="1084466"/>
          </a:xfrm>
          <a:prstGeom prst="rect">
            <a:avLst/>
          </a:prstGeom>
        </p:spPr>
        <p:txBody>
          <a:bodyPr vert="horz" lIns="90000" tIns="46800" rIns="90000" bIns="46800" rtlCol="0">
            <a:noAutofit/>
          </a:bodyPr>
          <a:lstStyle>
            <a:lvl1pPr marL="0" indent="0" algn="l" defTabSz="685800" rtl="0" eaLnBrk="1" fontAlgn="auto" latinLnBrk="0" hangingPunct="1">
              <a:lnSpc>
                <a:spcPct val="130000"/>
              </a:lnSpc>
              <a:spcBef>
                <a:spcPts val="0"/>
              </a:spcBef>
              <a:spcAft>
                <a:spcPts val="1000"/>
              </a:spcAft>
              <a:buFont typeface="Arial" panose="020B0604020202020204" pitchFamily="34" charset="0"/>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黑体" panose="02010609060101010101" pitchFamily="49" charset="-122"/>
                <a:cs typeface="+mn-cs"/>
                <a:sym typeface="+mn-ea"/>
              </a:defRPr>
            </a:lvl1pPr>
            <a:lvl2pPr marL="342900" indent="0" algn="l" defTabSz="685800" rtl="0" eaLnBrk="1" fontAlgn="auto" latinLnBrk="0" hangingPunct="1">
              <a:lnSpc>
                <a:spcPct val="120000"/>
              </a:lnSpc>
              <a:spcBef>
                <a:spcPts val="0"/>
              </a:spcBef>
              <a:spcAft>
                <a:spcPts val="600"/>
              </a:spcAft>
              <a:buFont typeface="Arial" panose="020B0604020202020204" pitchFamily="34" charset="0"/>
              <a:buNone/>
              <a:tabLst>
                <a:tab pos="1207135" algn="l"/>
                <a:tab pos="1207135" algn="l"/>
                <a:tab pos="1207135" algn="l"/>
                <a:tab pos="1207135" algn="l"/>
              </a:tabLst>
              <a:defRPr sz="1500" u="none" strike="noStrike" kern="1200" cap="none" spc="150" normalizeH="0" baseline="0">
                <a:solidFill>
                  <a:schemeClr val="tx1">
                    <a:tint val="75000"/>
                  </a:schemeClr>
                </a:solidFill>
                <a:uFillTx/>
                <a:latin typeface="Arial" panose="020B0604020202020204" pitchFamily="34" charset="0"/>
                <a:ea typeface="黑体" panose="02010609060101010101" pitchFamily="49" charset="-122"/>
                <a:cs typeface="+mn-cs"/>
              </a:defRPr>
            </a:lvl2pPr>
            <a:lvl3pPr marL="685800" indent="0" algn="l" defTabSz="685800" rtl="0" eaLnBrk="1" fontAlgn="auto" latinLnBrk="0" hangingPunct="1">
              <a:lnSpc>
                <a:spcPct val="120000"/>
              </a:lnSpc>
              <a:spcBef>
                <a:spcPts val="0"/>
              </a:spcBef>
              <a:spcAft>
                <a:spcPts val="600"/>
              </a:spcAft>
              <a:buFont typeface="Arial" panose="020B0604020202020204" pitchFamily="34" charset="0"/>
              <a:buNone/>
              <a:defRPr sz="1350" u="none" strike="noStrike" kern="1200" cap="none" spc="150" normalizeH="0" baseline="0">
                <a:solidFill>
                  <a:schemeClr val="tx1">
                    <a:tint val="75000"/>
                  </a:schemeClr>
                </a:solidFill>
                <a:uFillTx/>
                <a:latin typeface="Arial" panose="020B0604020202020204" pitchFamily="34" charset="0"/>
                <a:ea typeface="黑体" panose="02010609060101010101" pitchFamily="49" charset="-122"/>
                <a:cs typeface="+mn-cs"/>
              </a:defRPr>
            </a:lvl3pPr>
            <a:lvl4pPr marL="1028700" indent="0" algn="l" defTabSz="685800" rtl="0" eaLnBrk="1" fontAlgn="auto" latinLnBrk="0" hangingPunct="1">
              <a:lnSpc>
                <a:spcPct val="120000"/>
              </a:lnSpc>
              <a:spcBef>
                <a:spcPts val="0"/>
              </a:spcBef>
              <a:spcAft>
                <a:spcPts val="300"/>
              </a:spcAft>
              <a:buFont typeface="Wingdings" panose="05000000000000000000" charset="0"/>
              <a:buNone/>
              <a:defRPr sz="1200" u="none" strike="noStrike" kern="1200" cap="none" spc="150" normalizeH="0" baseline="0">
                <a:solidFill>
                  <a:schemeClr val="tx1">
                    <a:tint val="75000"/>
                  </a:schemeClr>
                </a:solidFill>
                <a:uFillTx/>
                <a:latin typeface="Arial" panose="020B0604020202020204" pitchFamily="34" charset="0"/>
                <a:ea typeface="黑体" panose="02010609060101010101" pitchFamily="49" charset="-122"/>
                <a:cs typeface="+mn-cs"/>
              </a:defRPr>
            </a:lvl4pPr>
            <a:lvl5pPr marL="1371600" indent="0" algn="l" defTabSz="685800" rtl="0" eaLnBrk="1" fontAlgn="auto" latinLnBrk="0" hangingPunct="1">
              <a:lnSpc>
                <a:spcPct val="120000"/>
              </a:lnSpc>
              <a:spcBef>
                <a:spcPts val="0"/>
              </a:spcBef>
              <a:spcAft>
                <a:spcPts val="300"/>
              </a:spcAft>
              <a:buFont typeface="Arial" panose="020B0604020202020204" pitchFamily="34" charset="0"/>
              <a:buNone/>
              <a:defRPr sz="1200" u="none" strike="noStrike" kern="1200" cap="none" spc="150" normalizeH="0" baseline="0">
                <a:solidFill>
                  <a:schemeClr val="tx1">
                    <a:tint val="75000"/>
                  </a:schemeClr>
                </a:solidFill>
                <a:uFillTx/>
                <a:latin typeface="Arial" panose="020B0604020202020204" pitchFamily="34" charset="0"/>
                <a:ea typeface="黑体" panose="02010609060101010101" pitchFamily="49" charset="-122"/>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8035"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935"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835"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nSpc>
                <a:spcPct val="140000"/>
              </a:lnSpc>
              <a:spcAft>
                <a:spcPts val="0"/>
              </a:spcAft>
            </a:pPr>
            <a:r>
              <a:rPr lang="zh-CN" altLang="en-US" sz="1200" b="1" dirty="0">
                <a:solidFill>
                  <a:srgbClr val="00B0F0"/>
                </a:solidFill>
                <a:latin typeface="微软雅黑" panose="020B0503020204020204" pitchFamily="34" charset="-122"/>
                <a:ea typeface="微软雅黑" panose="020B0503020204020204" pitchFamily="34" charset="-122"/>
              </a:rPr>
              <a:t>主要参数：</a:t>
            </a:r>
            <a:endParaRPr lang="en-US" altLang="zh-CN" sz="1200" b="1" dirty="0">
              <a:solidFill>
                <a:srgbClr val="00B0F0"/>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000" b="1" dirty="0">
                <a:solidFill>
                  <a:schemeClr val="tx1"/>
                </a:solidFill>
                <a:latin typeface="微软雅黑" panose="020B0503020204020204" pitchFamily="34" charset="-122"/>
                <a:ea typeface="微软雅黑" panose="020B0503020204020204" pitchFamily="34" charset="-122"/>
              </a:rPr>
              <a:t>     三轴规格试样</a:t>
            </a:r>
            <a:r>
              <a:rPr lang="en-US" altLang="zh-CN" sz="1000" b="1" dirty="0">
                <a:solidFill>
                  <a:schemeClr val="tx1"/>
                </a:solidFill>
                <a:latin typeface="Yu Gothic" panose="020B0400000000000000" pitchFamily="34" charset="-128"/>
                <a:ea typeface="Yu Gothic" panose="020B0400000000000000" pitchFamily="34" charset="-128"/>
              </a:rPr>
              <a:t>φ</a:t>
            </a:r>
            <a:r>
              <a:rPr lang="en-US" altLang="zh-CN" sz="1000" b="1" dirty="0">
                <a:solidFill>
                  <a:schemeClr val="tx1"/>
                </a:solidFill>
                <a:latin typeface="微软雅黑" panose="020B0503020204020204" pitchFamily="34" charset="-122"/>
                <a:ea typeface="微软雅黑" panose="020B0503020204020204" pitchFamily="34" charset="-122"/>
              </a:rPr>
              <a:t>38mm</a:t>
            </a:r>
            <a:endParaRPr lang="zh-CN" altLang="en-US" sz="1000" b="1" dirty="0">
              <a:solidFill>
                <a:schemeClr val="tx1"/>
              </a:solidFill>
              <a:latin typeface="微软雅黑" panose="020B0503020204020204" pitchFamily="34" charset="-122"/>
              <a:ea typeface="微软雅黑" panose="020B0503020204020204" pitchFamily="34" charset="-122"/>
            </a:endParaRPr>
          </a:p>
          <a:p>
            <a:pPr>
              <a:lnSpc>
                <a:spcPct val="140000"/>
              </a:lnSpc>
              <a:spcAft>
                <a:spcPts val="0"/>
              </a:spcAft>
            </a:pPr>
            <a:r>
              <a:rPr lang="zh-CN" altLang="en-US" sz="1000" b="1" dirty="0">
                <a:solidFill>
                  <a:schemeClr val="tx1"/>
                </a:solidFill>
                <a:latin typeface="微软雅黑" panose="020B0503020204020204" pitchFamily="34" charset="-122"/>
                <a:ea typeface="微软雅黑" panose="020B0503020204020204" pitchFamily="34" charset="-122"/>
              </a:rPr>
              <a:t>     轴压</a:t>
            </a:r>
            <a:r>
              <a:rPr lang="en-US" altLang="zh-CN" sz="1000" b="1" dirty="0">
                <a:solidFill>
                  <a:schemeClr val="tx1"/>
                </a:solidFill>
                <a:latin typeface="微软雅黑" panose="020B0503020204020204" pitchFamily="34" charset="-122"/>
                <a:ea typeface="微软雅黑" panose="020B0503020204020204" pitchFamily="34" charset="-122"/>
              </a:rPr>
              <a:t>5kN</a:t>
            </a:r>
            <a:r>
              <a:rPr lang="zh-CN" altLang="en-US" sz="1000" b="1" dirty="0">
                <a:solidFill>
                  <a:schemeClr val="tx1"/>
                </a:solidFill>
                <a:latin typeface="微软雅黑" panose="020B0503020204020204" pitchFamily="34" charset="-122"/>
                <a:ea typeface="微软雅黑" panose="020B0503020204020204" pitchFamily="34" charset="-122"/>
              </a:rPr>
              <a:t>，最大压力室室压</a:t>
            </a:r>
            <a:r>
              <a:rPr lang="en-US" altLang="zh-CN" sz="1000" b="1" dirty="0">
                <a:solidFill>
                  <a:schemeClr val="tx1"/>
                </a:solidFill>
                <a:latin typeface="微软雅黑" panose="020B0503020204020204" pitchFamily="34" charset="-122"/>
                <a:ea typeface="微软雅黑" panose="020B0503020204020204" pitchFamily="34" charset="-122"/>
              </a:rPr>
              <a:t>1000kPa</a:t>
            </a:r>
          </a:p>
          <a:p>
            <a:pPr>
              <a:lnSpc>
                <a:spcPct val="140000"/>
              </a:lnSpc>
              <a:spcAft>
                <a:spcPts val="0"/>
              </a:spcAft>
            </a:pPr>
            <a:r>
              <a:rPr lang="zh-CN" altLang="en-US" sz="1000" b="1" dirty="0">
                <a:solidFill>
                  <a:schemeClr val="tx1"/>
                </a:solidFill>
                <a:latin typeface="微软雅黑" panose="020B0503020204020204" pitchFamily="34" charset="-122"/>
                <a:ea typeface="微软雅黑" panose="020B0503020204020204" pitchFamily="34" charset="-122"/>
              </a:rPr>
              <a:t>     非饱和土试验吸力</a:t>
            </a:r>
            <a:r>
              <a:rPr lang="en-US" altLang="zh-CN" sz="1000" b="1" dirty="0">
                <a:solidFill>
                  <a:schemeClr val="tx1"/>
                </a:solidFill>
                <a:latin typeface="微软雅黑" panose="020B0503020204020204" pitchFamily="34" charset="-122"/>
                <a:ea typeface="微软雅黑" panose="020B0503020204020204" pitchFamily="34" charset="-122"/>
              </a:rPr>
              <a:t>500kPa</a:t>
            </a:r>
            <a:r>
              <a:rPr lang="zh-CN" altLang="en-US" sz="1000" b="1" dirty="0">
                <a:solidFill>
                  <a:schemeClr val="tx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71867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83173"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344167"/>
            <a:ext cx="4082796" cy="26212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435963"/>
            <a:ext cx="3886200" cy="2312035"/>
          </a:xfrm>
          <a:prstGeom prst="rect">
            <a:avLst/>
          </a:prstGeom>
        </p:spPr>
        <p:txBody>
          <a:bodyPr vert="horz" wrap="square" lIns="0" tIns="165100" rIns="0" bIns="0" rtlCol="0">
            <a:spAutoFit/>
          </a:bodyPr>
          <a:lstStyle/>
          <a:p>
            <a:pPr marL="31750" algn="ctr">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marR="5080" algn="ctr">
              <a:lnSpc>
                <a:spcPct val="150000"/>
              </a:lnSpc>
            </a:pPr>
            <a:r>
              <a:rPr sz="2000" dirty="0">
                <a:latin typeface="微软雅黑"/>
                <a:cs typeface="微软雅黑"/>
              </a:rPr>
              <a:t>18、未根据要求及时排查</a:t>
            </a:r>
            <a:r>
              <a:rPr sz="2000" spc="-15" dirty="0">
                <a:latin typeface="微软雅黑"/>
                <a:cs typeface="微软雅黑"/>
              </a:rPr>
              <a:t>、</a:t>
            </a:r>
            <a:r>
              <a:rPr sz="2000" dirty="0">
                <a:latin typeface="微软雅黑"/>
                <a:cs typeface="微软雅黑"/>
              </a:rPr>
              <a:t>消除实 验室安全隐患，或未组</a:t>
            </a:r>
            <a:r>
              <a:rPr sz="2000" spc="-15" dirty="0">
                <a:latin typeface="微软雅黑"/>
                <a:cs typeface="微软雅黑"/>
              </a:rPr>
              <a:t>织</a:t>
            </a:r>
            <a:r>
              <a:rPr sz="2000" dirty="0">
                <a:latin typeface="微软雅黑"/>
                <a:cs typeface="微软雅黑"/>
              </a:rPr>
              <a:t>、督</a:t>
            </a:r>
            <a:r>
              <a:rPr sz="2000" spc="-15" dirty="0">
                <a:latin typeface="微软雅黑"/>
                <a:cs typeface="微软雅黑"/>
              </a:rPr>
              <a:t>促</a:t>
            </a:r>
            <a:r>
              <a:rPr sz="2000" dirty="0">
                <a:latin typeface="微软雅黑"/>
                <a:cs typeface="微软雅黑"/>
              </a:rPr>
              <a:t>、</a:t>
            </a:r>
            <a:endParaRPr sz="2000">
              <a:latin typeface="微软雅黑"/>
              <a:cs typeface="微软雅黑"/>
            </a:endParaRPr>
          </a:p>
          <a:p>
            <a:pPr marR="37465" algn="ctr">
              <a:lnSpc>
                <a:spcPct val="100000"/>
              </a:lnSpc>
              <a:spcBef>
                <a:spcPts val="1200"/>
              </a:spcBef>
            </a:pPr>
            <a:r>
              <a:rPr sz="2000" dirty="0">
                <a:latin typeface="微软雅黑"/>
                <a:cs typeface="微软雅黑"/>
              </a:rPr>
              <a:t>协助消除实验室安全隐</a:t>
            </a:r>
            <a:r>
              <a:rPr sz="2000" spc="-10" dirty="0">
                <a:latin typeface="微软雅黑"/>
                <a:cs typeface="微软雅黑"/>
              </a:rPr>
              <a:t>患</a:t>
            </a:r>
            <a:r>
              <a:rPr sz="2000" dirty="0">
                <a:latin typeface="微软雅黑"/>
                <a:cs typeface="微软雅黑"/>
              </a:rPr>
              <a:t>的；</a:t>
            </a:r>
            <a:r>
              <a:rPr sz="2000" spc="-10" dirty="0">
                <a:latin typeface="微软雅黑"/>
                <a:cs typeface="微软雅黑"/>
              </a:rPr>
              <a:t>发</a:t>
            </a:r>
            <a:r>
              <a:rPr sz="2000" spc="5" dirty="0">
                <a:latin typeface="微软雅黑"/>
                <a:cs typeface="微软雅黑"/>
              </a:rPr>
              <a:t>现</a:t>
            </a:r>
            <a:endParaRPr sz="2000">
              <a:latin typeface="微软雅黑"/>
              <a:cs typeface="微软雅黑"/>
            </a:endParaRPr>
          </a:p>
          <a:p>
            <a:pPr marL="12700">
              <a:lnSpc>
                <a:spcPct val="100000"/>
              </a:lnSpc>
              <a:spcBef>
                <a:spcPts val="1200"/>
              </a:spcBef>
            </a:pPr>
            <a:r>
              <a:rPr sz="2000" dirty="0">
                <a:latin typeface="微软雅黑"/>
                <a:cs typeface="微软雅黑"/>
              </a:rPr>
              <a:t>实验室安全隐患，隐瞒</a:t>
            </a:r>
            <a:r>
              <a:rPr sz="2000" spc="-15" dirty="0">
                <a:latin typeface="微软雅黑"/>
                <a:cs typeface="微软雅黑"/>
              </a:rPr>
              <a:t>不</a:t>
            </a:r>
            <a:r>
              <a:rPr sz="2000" dirty="0">
                <a:latin typeface="微软雅黑"/>
                <a:cs typeface="微软雅黑"/>
              </a:rPr>
              <a:t>报</a:t>
            </a:r>
            <a:endParaRPr sz="2000">
              <a:latin typeface="微软雅黑"/>
              <a:cs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06839"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790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864588"/>
            <a:ext cx="3632200" cy="1397635"/>
          </a:xfrm>
          <a:prstGeom prst="rect">
            <a:avLst/>
          </a:prstGeom>
        </p:spPr>
        <p:txBody>
          <a:bodyPr vert="horz" wrap="square" lIns="0" tIns="165100" rIns="0" bIns="0" rtlCol="0">
            <a:spAutoFit/>
          </a:bodyPr>
          <a:lstStyle/>
          <a:p>
            <a:pPr marL="797560">
              <a:lnSpc>
                <a:spcPct val="100000"/>
              </a:lnSpc>
              <a:spcBef>
                <a:spcPts val="1300"/>
              </a:spcBef>
            </a:pPr>
            <a:r>
              <a:rPr sz="2000" dirty="0">
                <a:solidFill>
                  <a:srgbClr val="FF0000"/>
                </a:solidFill>
                <a:latin typeface="微软雅黑"/>
                <a:cs typeface="微软雅黑"/>
              </a:rPr>
              <a:t>第四级（</a:t>
            </a:r>
            <a:r>
              <a:rPr sz="2000" spc="-30" dirty="0">
                <a:solidFill>
                  <a:srgbClr val="FF0000"/>
                </a:solidFill>
                <a:latin typeface="微软雅黑"/>
                <a:cs typeface="微软雅黑"/>
              </a:rPr>
              <a:t> </a:t>
            </a:r>
            <a:r>
              <a:rPr sz="2000" dirty="0">
                <a:solidFill>
                  <a:srgbClr val="FF0000"/>
                </a:solidFill>
                <a:latin typeface="微软雅黑"/>
                <a:cs typeface="微软雅黑"/>
              </a:rPr>
              <a:t>—￥500）</a:t>
            </a:r>
            <a:endParaRPr sz="2000">
              <a:latin typeface="微软雅黑"/>
              <a:cs typeface="微软雅黑"/>
            </a:endParaRPr>
          </a:p>
          <a:p>
            <a:pPr marL="12700">
              <a:lnSpc>
                <a:spcPct val="100000"/>
              </a:lnSpc>
              <a:spcBef>
                <a:spcPts val="1200"/>
              </a:spcBef>
            </a:pPr>
            <a:r>
              <a:rPr sz="2000" dirty="0">
                <a:latin typeface="微软雅黑"/>
                <a:cs typeface="微软雅黑"/>
              </a:rPr>
              <a:t>19、给学校或他人财产造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a:lnSpc>
                <a:spcPct val="100000"/>
              </a:lnSpc>
              <a:spcBef>
                <a:spcPts val="1200"/>
              </a:spcBef>
            </a:pPr>
            <a:r>
              <a:rPr sz="2000" dirty="0">
                <a:latin typeface="微软雅黑"/>
                <a:cs typeface="微软雅黑"/>
              </a:rPr>
              <a:t>（1000元以下）</a:t>
            </a:r>
            <a:endParaRPr sz="2000">
              <a:latin typeface="微软雅黑"/>
              <a:cs typeface="微软雅黑"/>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46676" y="520446"/>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4463" y="540258"/>
            <a:ext cx="4082796" cy="43053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554228"/>
            <a:ext cx="4145915" cy="4141470"/>
          </a:xfrm>
          <a:prstGeom prst="rect">
            <a:avLst/>
          </a:prstGeom>
        </p:spPr>
        <p:txBody>
          <a:bodyPr vert="horz" wrap="square" lIns="0" tIns="149860" rIns="0" bIns="0" rtlCol="0">
            <a:spAutoFit/>
          </a:bodyPr>
          <a:lstStyle/>
          <a:p>
            <a:pPr marL="846455">
              <a:lnSpc>
                <a:spcPct val="100000"/>
              </a:lnSpc>
              <a:spcBef>
                <a:spcPts val="1180"/>
              </a:spcBef>
            </a:pPr>
            <a:r>
              <a:rPr sz="1800" dirty="0">
                <a:solidFill>
                  <a:srgbClr val="FF0000"/>
                </a:solidFill>
                <a:latin typeface="微软雅黑"/>
                <a:cs typeface="微软雅黑"/>
              </a:rPr>
              <a:t>第三级（</a:t>
            </a:r>
            <a:r>
              <a:rPr sz="1800" spc="-5" dirty="0">
                <a:solidFill>
                  <a:srgbClr val="FF0000"/>
                </a:solidFill>
                <a:latin typeface="微软雅黑"/>
                <a:cs typeface="微软雅黑"/>
              </a:rPr>
              <a:t> —￥1000）</a:t>
            </a:r>
            <a:endParaRPr sz="1800" dirty="0">
              <a:latin typeface="微软雅黑"/>
              <a:cs typeface="微软雅黑"/>
            </a:endParaRPr>
          </a:p>
          <a:p>
            <a:pPr marL="12700" marR="423545">
              <a:lnSpc>
                <a:spcPts val="3240"/>
              </a:lnSpc>
              <a:spcBef>
                <a:spcPts val="285"/>
              </a:spcBef>
            </a:pPr>
            <a:r>
              <a:rPr sz="1800" dirty="0">
                <a:latin typeface="微软雅黑"/>
                <a:cs typeface="微软雅黑"/>
              </a:rPr>
              <a:t>20、违</a:t>
            </a:r>
            <a:r>
              <a:rPr sz="1800" spc="-5" dirty="0">
                <a:latin typeface="微软雅黑"/>
                <a:cs typeface="微软雅黑"/>
              </a:rPr>
              <a:t>反</a:t>
            </a:r>
            <a:r>
              <a:rPr sz="1800" dirty="0">
                <a:latin typeface="微软雅黑"/>
                <a:cs typeface="微软雅黑"/>
              </a:rPr>
              <a:t>操作规程及相关规定购买、 运输、使用或处理实验室中危险物品</a:t>
            </a:r>
          </a:p>
          <a:p>
            <a:pPr marL="12700" marR="233679">
              <a:lnSpc>
                <a:spcPts val="3240"/>
              </a:lnSpc>
              <a:spcBef>
                <a:spcPts val="5"/>
              </a:spcBef>
            </a:pPr>
            <a:r>
              <a:rPr sz="1800" dirty="0">
                <a:latin typeface="微软雅黑"/>
                <a:cs typeface="微软雅黑"/>
              </a:rPr>
              <a:t>（包括剧毒化学品、易制</a:t>
            </a:r>
            <a:r>
              <a:rPr sz="1800" spc="-25" dirty="0">
                <a:latin typeface="微软雅黑"/>
                <a:cs typeface="微软雅黑"/>
              </a:rPr>
              <a:t>毒</a:t>
            </a:r>
            <a:r>
              <a:rPr sz="1800" spc="-5" dirty="0">
                <a:latin typeface="微软雅黑"/>
                <a:cs typeface="微软雅黑"/>
              </a:rPr>
              <a:t>/</a:t>
            </a:r>
            <a:r>
              <a:rPr sz="1800" dirty="0">
                <a:latin typeface="微软雅黑"/>
                <a:cs typeface="微软雅黑"/>
              </a:rPr>
              <a:t>易制爆化 学品、麻醉药品、精神药品、放射性同</a:t>
            </a:r>
          </a:p>
          <a:p>
            <a:pPr marL="12700" marR="5080">
              <a:lnSpc>
                <a:spcPts val="3240"/>
              </a:lnSpc>
            </a:pPr>
            <a:r>
              <a:rPr sz="1800" dirty="0">
                <a:latin typeface="微软雅黑"/>
                <a:cs typeface="微软雅黑"/>
              </a:rPr>
              <a:t>位素、致病性病原微生物）、特种设备 及特殊设备（包括具有高速、</a:t>
            </a:r>
            <a:r>
              <a:rPr sz="1800" spc="-30" dirty="0">
                <a:latin typeface="微软雅黑"/>
                <a:cs typeface="微软雅黑"/>
              </a:rPr>
              <a:t>高</a:t>
            </a:r>
            <a:r>
              <a:rPr sz="1800" spc="-5" dirty="0">
                <a:latin typeface="微软雅黑"/>
                <a:cs typeface="微软雅黑"/>
              </a:rPr>
              <a:t>/</a:t>
            </a:r>
            <a:r>
              <a:rPr sz="1800" dirty="0">
                <a:latin typeface="微软雅黑"/>
                <a:cs typeface="微软雅黑"/>
              </a:rPr>
              <a:t>低温、 高压、强电、电加热、强光闪烁、振动、</a:t>
            </a:r>
          </a:p>
          <a:p>
            <a:pPr marL="12700" marR="233679">
              <a:lnSpc>
                <a:spcPts val="3240"/>
              </a:lnSpc>
              <a:spcBef>
                <a:spcPts val="5"/>
              </a:spcBef>
            </a:pPr>
            <a:r>
              <a:rPr sz="1800" dirty="0">
                <a:latin typeface="微软雅黑"/>
                <a:cs typeface="微软雅黑"/>
              </a:rPr>
              <a:t>噪声等特点的实验设备）、实验室危险 废弃物</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70120" y="932688"/>
            <a:ext cx="4084320" cy="34427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54066" y="978255"/>
            <a:ext cx="4091940" cy="3227070"/>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第三级（</a:t>
            </a:r>
            <a:r>
              <a:rPr sz="2000" spc="-25"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marR="210820">
              <a:lnSpc>
                <a:spcPct val="150000"/>
              </a:lnSpc>
            </a:pPr>
            <a:r>
              <a:rPr sz="2000" dirty="0">
                <a:latin typeface="微软雅黑"/>
                <a:cs typeface="微软雅黑"/>
              </a:rPr>
              <a:t>21、未采取必要的措施导</a:t>
            </a:r>
            <a:r>
              <a:rPr sz="2000" spc="-15" dirty="0">
                <a:latin typeface="微软雅黑"/>
                <a:cs typeface="微软雅黑"/>
              </a:rPr>
              <a:t>致</a:t>
            </a:r>
            <a:r>
              <a:rPr sz="2000" dirty="0">
                <a:latin typeface="微软雅黑"/>
                <a:cs typeface="微软雅黑"/>
              </a:rPr>
              <a:t>危险物 品（包括剧毒化学品、</a:t>
            </a:r>
            <a:r>
              <a:rPr sz="2000" spc="-15" dirty="0">
                <a:latin typeface="微软雅黑"/>
                <a:cs typeface="微软雅黑"/>
              </a:rPr>
              <a:t>易</a:t>
            </a:r>
            <a:r>
              <a:rPr sz="2000" dirty="0">
                <a:latin typeface="微软雅黑"/>
                <a:cs typeface="微软雅黑"/>
              </a:rPr>
              <a:t>制</a:t>
            </a:r>
            <a:r>
              <a:rPr sz="2000" spc="5" dirty="0">
                <a:latin typeface="微软雅黑"/>
                <a:cs typeface="微软雅黑"/>
              </a:rPr>
              <a:t>毒</a:t>
            </a:r>
            <a:r>
              <a:rPr sz="2000" spc="-5" dirty="0">
                <a:latin typeface="微软雅黑"/>
                <a:cs typeface="微软雅黑"/>
              </a:rPr>
              <a:t>/</a:t>
            </a:r>
            <a:r>
              <a:rPr sz="2000" dirty="0">
                <a:latin typeface="微软雅黑"/>
                <a:cs typeface="微软雅黑"/>
              </a:rPr>
              <a:t>易</a:t>
            </a:r>
            <a:endParaRPr sz="2000">
              <a:latin typeface="微软雅黑"/>
              <a:cs typeface="微软雅黑"/>
            </a:endParaRPr>
          </a:p>
          <a:p>
            <a:pPr marL="12700">
              <a:lnSpc>
                <a:spcPct val="100000"/>
              </a:lnSpc>
              <a:spcBef>
                <a:spcPts val="1200"/>
              </a:spcBef>
            </a:pPr>
            <a:r>
              <a:rPr sz="2000" dirty="0">
                <a:latin typeface="微软雅黑"/>
                <a:cs typeface="微软雅黑"/>
              </a:rPr>
              <a:t>制爆化</a:t>
            </a:r>
            <a:r>
              <a:rPr sz="2000" spc="-15" dirty="0">
                <a:latin typeface="微软雅黑"/>
                <a:cs typeface="微软雅黑"/>
              </a:rPr>
              <a:t>学</a:t>
            </a:r>
            <a:r>
              <a:rPr sz="2000" dirty="0">
                <a:latin typeface="微软雅黑"/>
                <a:cs typeface="微软雅黑"/>
              </a:rPr>
              <a:t>品</a:t>
            </a:r>
            <a:r>
              <a:rPr sz="2000" spc="-15" dirty="0">
                <a:latin typeface="微软雅黑"/>
                <a:cs typeface="微软雅黑"/>
              </a:rPr>
              <a:t>、</a:t>
            </a:r>
            <a:r>
              <a:rPr sz="2000" dirty="0">
                <a:latin typeface="微软雅黑"/>
                <a:cs typeface="微软雅黑"/>
              </a:rPr>
              <a:t>麻醉药</a:t>
            </a:r>
            <a:r>
              <a:rPr sz="2000" spc="-15" dirty="0">
                <a:latin typeface="微软雅黑"/>
                <a:cs typeface="微软雅黑"/>
              </a:rPr>
              <a:t>品</a:t>
            </a:r>
            <a:r>
              <a:rPr sz="2000" dirty="0">
                <a:latin typeface="微软雅黑"/>
                <a:cs typeface="微软雅黑"/>
              </a:rPr>
              <a:t>、</a:t>
            </a:r>
            <a:r>
              <a:rPr sz="2000" spc="-15" dirty="0">
                <a:latin typeface="微软雅黑"/>
                <a:cs typeface="微软雅黑"/>
              </a:rPr>
              <a:t>精</a:t>
            </a:r>
            <a:r>
              <a:rPr sz="2000" dirty="0">
                <a:latin typeface="微软雅黑"/>
                <a:cs typeface="微软雅黑"/>
              </a:rPr>
              <a:t>神药品、</a:t>
            </a:r>
            <a:endParaRPr sz="2000">
              <a:latin typeface="微软雅黑"/>
              <a:cs typeface="微软雅黑"/>
            </a:endParaRPr>
          </a:p>
          <a:p>
            <a:pPr marL="12700" marR="5080">
              <a:lnSpc>
                <a:spcPct val="150000"/>
              </a:lnSpc>
              <a:spcBef>
                <a:spcPts val="5"/>
              </a:spcBef>
            </a:pPr>
            <a:r>
              <a:rPr sz="2000" spc="5" dirty="0">
                <a:latin typeface="微软雅黑"/>
                <a:cs typeface="微软雅黑"/>
              </a:rPr>
              <a:t>放射</a:t>
            </a:r>
            <a:r>
              <a:rPr sz="2000" spc="-5" dirty="0">
                <a:latin typeface="微软雅黑"/>
                <a:cs typeface="微软雅黑"/>
              </a:rPr>
              <a:t>性</a:t>
            </a:r>
            <a:r>
              <a:rPr sz="2000" spc="-10" dirty="0">
                <a:latin typeface="微软雅黑"/>
                <a:cs typeface="微软雅黑"/>
              </a:rPr>
              <a:t>同</a:t>
            </a:r>
            <a:r>
              <a:rPr sz="2000" spc="5" dirty="0">
                <a:latin typeface="微软雅黑"/>
                <a:cs typeface="微软雅黑"/>
              </a:rPr>
              <a:t>位</a:t>
            </a:r>
            <a:r>
              <a:rPr sz="2000" spc="-15" dirty="0">
                <a:latin typeface="微软雅黑"/>
                <a:cs typeface="微软雅黑"/>
              </a:rPr>
              <a:t>素</a:t>
            </a:r>
            <a:r>
              <a:rPr sz="2000" spc="5" dirty="0">
                <a:latin typeface="微软雅黑"/>
                <a:cs typeface="微软雅黑"/>
              </a:rPr>
              <a:t>、致</a:t>
            </a:r>
            <a:r>
              <a:rPr sz="2000" spc="-5" dirty="0">
                <a:latin typeface="微软雅黑"/>
                <a:cs typeface="微软雅黑"/>
              </a:rPr>
              <a:t>病</a:t>
            </a:r>
            <a:r>
              <a:rPr sz="2000" spc="-10" dirty="0">
                <a:latin typeface="微软雅黑"/>
                <a:cs typeface="微软雅黑"/>
              </a:rPr>
              <a:t>性</a:t>
            </a:r>
            <a:r>
              <a:rPr sz="2000" spc="5" dirty="0">
                <a:latin typeface="微软雅黑"/>
                <a:cs typeface="微软雅黑"/>
              </a:rPr>
              <a:t>病</a:t>
            </a:r>
            <a:r>
              <a:rPr sz="2000" spc="-15" dirty="0">
                <a:latin typeface="微软雅黑"/>
                <a:cs typeface="微软雅黑"/>
              </a:rPr>
              <a:t>原</a:t>
            </a:r>
            <a:r>
              <a:rPr sz="2000" spc="5" dirty="0">
                <a:latin typeface="微软雅黑"/>
                <a:cs typeface="微软雅黑"/>
              </a:rPr>
              <a:t>微生</a:t>
            </a:r>
            <a:r>
              <a:rPr sz="2000" spc="-5" dirty="0">
                <a:latin typeface="微软雅黑"/>
                <a:cs typeface="微软雅黑"/>
              </a:rPr>
              <a:t>物</a:t>
            </a:r>
            <a:r>
              <a:rPr sz="2000" dirty="0">
                <a:latin typeface="微软雅黑"/>
                <a:cs typeface="微软雅黑"/>
              </a:rPr>
              <a:t>） 被盗或遗失，或发生上</a:t>
            </a:r>
            <a:r>
              <a:rPr sz="2000" spc="-15" dirty="0">
                <a:latin typeface="微软雅黑"/>
                <a:cs typeface="微软雅黑"/>
              </a:rPr>
              <a:t>述</a:t>
            </a:r>
            <a:r>
              <a:rPr sz="2000" dirty="0">
                <a:latin typeface="微软雅黑"/>
                <a:cs typeface="微软雅黑"/>
              </a:rPr>
              <a:t>情况</a:t>
            </a:r>
            <a:r>
              <a:rPr sz="2000" spc="-15" dirty="0">
                <a:latin typeface="微软雅黑"/>
                <a:cs typeface="微软雅黑"/>
              </a:rPr>
              <a:t>，</a:t>
            </a:r>
            <a:r>
              <a:rPr sz="2000" dirty="0">
                <a:latin typeface="微软雅黑"/>
                <a:cs typeface="微软雅黑"/>
              </a:rPr>
              <a:t>责 任单位未立即上报学校</a:t>
            </a:r>
            <a:r>
              <a:rPr sz="2000" spc="-15" dirty="0">
                <a:latin typeface="微软雅黑"/>
                <a:cs typeface="微软雅黑"/>
              </a:rPr>
              <a:t>有</a:t>
            </a:r>
            <a:r>
              <a:rPr sz="2000" dirty="0">
                <a:latin typeface="微软雅黑"/>
                <a:cs typeface="微软雅黑"/>
              </a:rPr>
              <a:t>关部门</a:t>
            </a:r>
            <a:endParaRPr sz="2000">
              <a:latin typeface="微软雅黑"/>
              <a:cs typeface="微软雅黑"/>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710686" y="590602"/>
            <a:ext cx="3951321"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03247"/>
            <a:ext cx="4082796" cy="21031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64137"/>
            <a:ext cx="3916045" cy="1855470"/>
          </a:xfrm>
          <a:prstGeom prst="rect">
            <a:avLst/>
          </a:prstGeom>
        </p:spPr>
        <p:txBody>
          <a:bodyPr vert="horz" wrap="square" lIns="0" tIns="165100" rIns="0" bIns="0" rtlCol="0">
            <a:spAutoFit/>
          </a:bodyPr>
          <a:lstStyle/>
          <a:p>
            <a:pPr marL="722630">
              <a:lnSpc>
                <a:spcPct val="100000"/>
              </a:lnSpc>
              <a:spcBef>
                <a:spcPts val="1300"/>
              </a:spcBef>
            </a:pPr>
            <a:r>
              <a:rPr sz="2000" spc="5" dirty="0">
                <a:solidFill>
                  <a:srgbClr val="FF0000"/>
                </a:solidFill>
                <a:latin typeface="微软雅黑"/>
                <a:cs typeface="微软雅黑"/>
              </a:rPr>
              <a:t>第三</a:t>
            </a:r>
            <a:r>
              <a:rPr sz="2000" spc="-5" dirty="0">
                <a:solidFill>
                  <a:srgbClr val="FF0000"/>
                </a:solidFill>
                <a:latin typeface="微软雅黑"/>
                <a:cs typeface="微软雅黑"/>
              </a:rPr>
              <a:t>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—￥1000）</a:t>
            </a:r>
            <a:endParaRPr sz="2000">
              <a:latin typeface="微软雅黑"/>
              <a:cs typeface="微软雅黑"/>
            </a:endParaRPr>
          </a:p>
          <a:p>
            <a:pPr marL="12700">
              <a:lnSpc>
                <a:spcPct val="100000"/>
              </a:lnSpc>
              <a:spcBef>
                <a:spcPts val="1200"/>
              </a:spcBef>
            </a:pPr>
            <a:r>
              <a:rPr sz="2000" dirty="0">
                <a:latin typeface="微软雅黑"/>
                <a:cs typeface="微软雅黑"/>
              </a:rPr>
              <a:t>22、给学校或他人财产造</a:t>
            </a:r>
            <a:r>
              <a:rPr sz="2000" spc="-10"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（100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至</a:t>
            </a:r>
            <a:r>
              <a:rPr sz="2000" dirty="0">
                <a:latin typeface="微软雅黑"/>
                <a:cs typeface="微软雅黑"/>
              </a:rPr>
              <a:t>5000</a:t>
            </a:r>
            <a:r>
              <a:rPr sz="2000" spc="-10" dirty="0">
                <a:latin typeface="微软雅黑"/>
                <a:cs typeface="微软雅黑"/>
              </a:rPr>
              <a:t>0</a:t>
            </a:r>
            <a:r>
              <a:rPr sz="2000" dirty="0">
                <a:latin typeface="微软雅黑"/>
                <a:cs typeface="微软雅黑"/>
              </a:rPr>
              <a:t>元）</a:t>
            </a:r>
            <a:r>
              <a:rPr sz="2000" spc="5" dirty="0">
                <a:latin typeface="微软雅黑"/>
                <a:cs typeface="微软雅黑"/>
              </a:rPr>
              <a:t>或</a:t>
            </a:r>
            <a:r>
              <a:rPr sz="2000" dirty="0">
                <a:latin typeface="微软雅黑"/>
                <a:cs typeface="微软雅黑"/>
              </a:rPr>
              <a:t>有人员受 轻伤以下后果</a:t>
            </a:r>
            <a:endParaRPr sz="2000">
              <a:latin typeface="微软雅黑"/>
              <a:cs typeface="微软雅黑"/>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33506" y="514404"/>
            <a:ext cx="3949842"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21935" y="1135380"/>
            <a:ext cx="4082796" cy="3037332"/>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04613" y="1207342"/>
            <a:ext cx="4134485"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第二级（</a:t>
            </a:r>
            <a:r>
              <a:rPr sz="2000" spc="-2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spcBef>
                <a:spcPts val="5"/>
              </a:spcBef>
            </a:pPr>
            <a:r>
              <a:rPr sz="2000" dirty="0">
                <a:latin typeface="微软雅黑"/>
                <a:cs typeface="微软雅黑"/>
              </a:rPr>
              <a:t>23、未</a:t>
            </a:r>
            <a:r>
              <a:rPr sz="2000" spc="-10" dirty="0">
                <a:latin typeface="微软雅黑"/>
                <a:cs typeface="微软雅黑"/>
              </a:rPr>
              <a:t>经许</a:t>
            </a:r>
            <a:r>
              <a:rPr sz="2000" spc="5" dirty="0">
                <a:latin typeface="微软雅黑"/>
                <a:cs typeface="微软雅黑"/>
              </a:rPr>
              <a:t>可擅</a:t>
            </a:r>
            <a:r>
              <a:rPr sz="2000" spc="-5" dirty="0">
                <a:latin typeface="微软雅黑"/>
                <a:cs typeface="微软雅黑"/>
              </a:rPr>
              <a:t>自</a:t>
            </a:r>
            <a:r>
              <a:rPr sz="2000" spc="-10" dirty="0">
                <a:latin typeface="微软雅黑"/>
                <a:cs typeface="微软雅黑"/>
              </a:rPr>
              <a:t>启</a:t>
            </a:r>
            <a:r>
              <a:rPr sz="2000" spc="5" dirty="0">
                <a:latin typeface="微软雅黑"/>
                <a:cs typeface="微软雅黑"/>
              </a:rPr>
              <a:t>用</a:t>
            </a:r>
            <a:r>
              <a:rPr sz="2000" spc="-15" dirty="0">
                <a:latin typeface="微软雅黑"/>
                <a:cs typeface="微软雅黑"/>
              </a:rPr>
              <a:t>被</a:t>
            </a:r>
            <a:r>
              <a:rPr sz="2000" spc="5" dirty="0">
                <a:latin typeface="微软雅黑"/>
                <a:cs typeface="微软雅黑"/>
              </a:rPr>
              <a:t>封实</a:t>
            </a:r>
            <a:r>
              <a:rPr sz="2000" spc="-5" dirty="0">
                <a:latin typeface="微软雅黑"/>
                <a:cs typeface="微软雅黑"/>
              </a:rPr>
              <a:t>验</a:t>
            </a:r>
            <a:r>
              <a:rPr sz="2000" spc="-10" dirty="0">
                <a:latin typeface="微软雅黑"/>
                <a:cs typeface="微软雅黑"/>
              </a:rPr>
              <a:t>室</a:t>
            </a:r>
            <a:r>
              <a:rPr sz="2000" dirty="0">
                <a:latin typeface="微软雅黑"/>
                <a:cs typeface="微软雅黑"/>
              </a:rPr>
              <a:t>， 或管理失误造成他人随</a:t>
            </a:r>
            <a:r>
              <a:rPr sz="2000" spc="-15" dirty="0">
                <a:latin typeface="微软雅黑"/>
                <a:cs typeface="微软雅黑"/>
              </a:rPr>
              <a:t>便</a:t>
            </a:r>
            <a:r>
              <a:rPr sz="2000" dirty="0">
                <a:latin typeface="微软雅黑"/>
                <a:cs typeface="微软雅黑"/>
              </a:rPr>
              <a:t>进出</a:t>
            </a:r>
            <a:r>
              <a:rPr sz="2000" spc="-15" dirty="0">
                <a:latin typeface="微软雅黑"/>
                <a:cs typeface="微软雅黑"/>
              </a:rPr>
              <a:t>被</a:t>
            </a:r>
            <a:r>
              <a:rPr sz="2000" dirty="0">
                <a:latin typeface="微软雅黑"/>
                <a:cs typeface="微软雅黑"/>
              </a:rPr>
              <a:t>封 实验室，或得知他人私</a:t>
            </a:r>
            <a:r>
              <a:rPr sz="2000" spc="-15" dirty="0">
                <a:latin typeface="微软雅黑"/>
                <a:cs typeface="微软雅黑"/>
              </a:rPr>
              <a:t>自</a:t>
            </a:r>
            <a:r>
              <a:rPr sz="2000" dirty="0">
                <a:latin typeface="微软雅黑"/>
                <a:cs typeface="微软雅黑"/>
              </a:rPr>
              <a:t>启封</a:t>
            </a:r>
            <a:r>
              <a:rPr sz="2000" spc="-15" dirty="0">
                <a:latin typeface="微软雅黑"/>
                <a:cs typeface="微软雅黑"/>
              </a:rPr>
              <a:t>被</a:t>
            </a:r>
            <a:r>
              <a:rPr sz="2000" dirty="0">
                <a:latin typeface="微软雅黑"/>
                <a:cs typeface="微软雅黑"/>
              </a:rPr>
              <a:t>封 实验室，未及时采取措</a:t>
            </a:r>
            <a:r>
              <a:rPr sz="2000" spc="-15" dirty="0">
                <a:latin typeface="微软雅黑"/>
                <a:cs typeface="微软雅黑"/>
              </a:rPr>
              <a:t>施</a:t>
            </a:r>
            <a:r>
              <a:rPr sz="2000" dirty="0">
                <a:latin typeface="微软雅黑"/>
                <a:cs typeface="微软雅黑"/>
              </a:rPr>
              <a:t>并及</a:t>
            </a:r>
            <a:r>
              <a:rPr sz="2000" spc="-15" dirty="0">
                <a:latin typeface="微软雅黑"/>
                <a:cs typeface="微软雅黑"/>
              </a:rPr>
              <a:t>时</a:t>
            </a:r>
            <a:r>
              <a:rPr sz="2000" dirty="0">
                <a:latin typeface="微软雅黑"/>
                <a:cs typeface="微软雅黑"/>
              </a:rPr>
              <a:t>报 告相关部门</a:t>
            </a:r>
            <a:endParaRPr sz="2000">
              <a:latin typeface="微软雅黑"/>
              <a:cs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52364"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0520" y="1665732"/>
            <a:ext cx="4082796" cy="195224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32612" y="1650974"/>
            <a:ext cx="4137660" cy="1854835"/>
          </a:xfrm>
          <a:prstGeom prst="rect">
            <a:avLst/>
          </a:prstGeom>
        </p:spPr>
        <p:txBody>
          <a:bodyPr vert="horz" wrap="square" lIns="0" tIns="165100" rIns="0" bIns="0" rtlCol="0">
            <a:spAutoFit/>
          </a:bodyPr>
          <a:lstStyle/>
          <a:p>
            <a:pPr marL="722630">
              <a:lnSpc>
                <a:spcPct val="100000"/>
              </a:lnSpc>
              <a:spcBef>
                <a:spcPts val="1300"/>
              </a:spcBef>
            </a:pPr>
            <a:r>
              <a:rPr sz="2000" dirty="0">
                <a:solidFill>
                  <a:srgbClr val="FF0000"/>
                </a:solidFill>
                <a:latin typeface="微软雅黑"/>
                <a:cs typeface="微软雅黑"/>
              </a:rPr>
              <a:t>第二</a:t>
            </a:r>
            <a:r>
              <a:rPr sz="2000" spc="-5" dirty="0">
                <a:solidFill>
                  <a:srgbClr val="FF0000"/>
                </a:solidFill>
                <a:latin typeface="微软雅黑"/>
                <a:cs typeface="微软雅黑"/>
              </a:rPr>
              <a:t>级</a:t>
            </a:r>
            <a:r>
              <a:rPr sz="2000"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nSpc>
                <a:spcPct val="150000"/>
              </a:lnSpc>
            </a:pPr>
            <a:r>
              <a:rPr sz="2000" dirty="0">
                <a:latin typeface="微软雅黑"/>
                <a:cs typeface="微软雅黑"/>
              </a:rPr>
              <a:t>24、因</a:t>
            </a:r>
            <a:r>
              <a:rPr sz="2000" spc="-10" dirty="0">
                <a:latin typeface="微软雅黑"/>
                <a:cs typeface="微软雅黑"/>
              </a:rPr>
              <a:t>玩忽</a:t>
            </a:r>
            <a:r>
              <a:rPr sz="2000" dirty="0">
                <a:latin typeface="微软雅黑"/>
                <a:cs typeface="微软雅黑"/>
              </a:rPr>
              <a:t>职守</a:t>
            </a:r>
            <a:r>
              <a:rPr sz="2000" spc="5" dirty="0">
                <a:latin typeface="微软雅黑"/>
                <a:cs typeface="微软雅黑"/>
              </a:rPr>
              <a:t>、</a:t>
            </a:r>
            <a:r>
              <a:rPr sz="2000" spc="-10" dirty="0">
                <a:latin typeface="微软雅黑"/>
                <a:cs typeface="微软雅黑"/>
              </a:rPr>
              <a:t>滥</a:t>
            </a:r>
            <a:r>
              <a:rPr sz="2000" dirty="0">
                <a:latin typeface="微软雅黑"/>
                <a:cs typeface="微软雅黑"/>
              </a:rPr>
              <a:t>用</a:t>
            </a:r>
            <a:r>
              <a:rPr sz="2000" spc="-10" dirty="0">
                <a:latin typeface="微软雅黑"/>
                <a:cs typeface="微软雅黑"/>
              </a:rPr>
              <a:t>职</a:t>
            </a:r>
            <a:r>
              <a:rPr sz="2000" dirty="0">
                <a:latin typeface="微软雅黑"/>
                <a:cs typeface="微软雅黑"/>
              </a:rPr>
              <a:t>权等</a:t>
            </a:r>
            <a:r>
              <a:rPr sz="2000" spc="5" dirty="0">
                <a:latin typeface="微软雅黑"/>
                <a:cs typeface="微软雅黑"/>
              </a:rPr>
              <a:t>原</a:t>
            </a:r>
            <a:r>
              <a:rPr sz="2000" spc="-10" dirty="0">
                <a:latin typeface="微软雅黑"/>
                <a:cs typeface="微软雅黑"/>
              </a:rPr>
              <a:t>因</a:t>
            </a:r>
            <a:r>
              <a:rPr sz="2000" dirty="0">
                <a:latin typeface="微软雅黑"/>
                <a:cs typeface="微软雅黑"/>
              </a:rPr>
              <a:t>， 致使在本人负责的实验</a:t>
            </a:r>
            <a:r>
              <a:rPr sz="2000" spc="-10" dirty="0">
                <a:latin typeface="微软雅黑"/>
                <a:cs typeface="微软雅黑"/>
              </a:rPr>
              <a:t>室</a:t>
            </a:r>
            <a:r>
              <a:rPr sz="2000" dirty="0">
                <a:latin typeface="微软雅黑"/>
                <a:cs typeface="微软雅黑"/>
              </a:rPr>
              <a:t>区域</a:t>
            </a:r>
            <a:r>
              <a:rPr sz="2000" spc="-10" dirty="0">
                <a:latin typeface="微软雅黑"/>
                <a:cs typeface="微软雅黑"/>
              </a:rPr>
              <a:t>内</a:t>
            </a:r>
            <a:r>
              <a:rPr sz="2000" dirty="0">
                <a:latin typeface="微软雅黑"/>
                <a:cs typeface="微软雅黑"/>
              </a:rPr>
              <a:t>发 生安全事故</a:t>
            </a:r>
            <a:endParaRPr sz="2000">
              <a:latin typeface="微软雅黑"/>
              <a:cs typeface="微软雅黑"/>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7308" y="513197"/>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14315" y="1729739"/>
            <a:ext cx="4084320" cy="199491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98263" y="1737207"/>
            <a:ext cx="3886200" cy="18554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100"/>
              </a:lnSpc>
            </a:pPr>
            <a:r>
              <a:rPr sz="2000" dirty="0">
                <a:latin typeface="微软雅黑"/>
                <a:cs typeface="微软雅黑"/>
              </a:rPr>
              <a:t>25、私自改变、改造实验</a:t>
            </a:r>
            <a:r>
              <a:rPr sz="2000" spc="-15" dirty="0">
                <a:latin typeface="微软雅黑"/>
                <a:cs typeface="微软雅黑"/>
              </a:rPr>
              <a:t>室</a:t>
            </a:r>
            <a:r>
              <a:rPr sz="2000" dirty="0">
                <a:latin typeface="微软雅黑"/>
                <a:cs typeface="微软雅黑"/>
              </a:rPr>
              <a:t>内布局 或对安全设施、设备进</a:t>
            </a:r>
            <a:r>
              <a:rPr sz="2000" spc="-15" dirty="0">
                <a:latin typeface="微软雅黑"/>
                <a:cs typeface="微软雅黑"/>
              </a:rPr>
              <a:t>行</a:t>
            </a:r>
            <a:r>
              <a:rPr sz="2000" dirty="0">
                <a:latin typeface="微软雅黑"/>
                <a:cs typeface="微软雅黑"/>
              </a:rPr>
              <a:t>拆改</a:t>
            </a:r>
            <a:r>
              <a:rPr sz="2000" spc="-15" dirty="0">
                <a:latin typeface="微软雅黑"/>
                <a:cs typeface="微软雅黑"/>
              </a:rPr>
              <a:t>从</a:t>
            </a:r>
            <a:r>
              <a:rPr sz="2000" dirty="0">
                <a:latin typeface="微软雅黑"/>
                <a:cs typeface="微软雅黑"/>
              </a:rPr>
              <a:t>而 造成重大安全隐患</a:t>
            </a:r>
            <a:endParaRPr sz="2000">
              <a:latin typeface="微软雅黑"/>
              <a:cs typeface="微软雅黑"/>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10042" y="514404"/>
            <a:ext cx="3986542"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08" y="1363980"/>
            <a:ext cx="4084320" cy="258318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13715" y="1436808"/>
            <a:ext cx="3886200" cy="2312670"/>
          </a:xfrm>
          <a:prstGeom prst="rect">
            <a:avLst/>
          </a:prstGeom>
        </p:spPr>
        <p:txBody>
          <a:bodyPr vert="horz" wrap="square" lIns="0" tIns="165100" rIns="0" bIns="0" rtlCol="0">
            <a:spAutoFit/>
          </a:bodyPr>
          <a:lstStyle/>
          <a:p>
            <a:pPr marL="722630" algn="just">
              <a:lnSpc>
                <a:spcPct val="100000"/>
              </a:lnSpc>
              <a:spcBef>
                <a:spcPts val="1300"/>
              </a:spcBef>
            </a:pPr>
            <a:r>
              <a:rPr sz="2000" dirty="0">
                <a:solidFill>
                  <a:srgbClr val="FF0000"/>
                </a:solidFill>
                <a:latin typeface="微软雅黑"/>
                <a:cs typeface="微软雅黑"/>
              </a:rPr>
              <a:t>第二级</a:t>
            </a:r>
            <a:r>
              <a:rPr sz="2000" spc="5" dirty="0">
                <a:solidFill>
                  <a:srgbClr val="FF0000"/>
                </a:solidFill>
                <a:latin typeface="微软雅黑"/>
                <a:cs typeface="微软雅黑"/>
              </a:rPr>
              <a:t>（</a:t>
            </a:r>
            <a:r>
              <a:rPr sz="2000" spc="-30" dirty="0">
                <a:solidFill>
                  <a:srgbClr val="FF0000"/>
                </a:solidFill>
                <a:latin typeface="微软雅黑"/>
                <a:cs typeface="微软雅黑"/>
              </a:rPr>
              <a:t> </a:t>
            </a:r>
            <a:r>
              <a:rPr sz="2000" dirty="0">
                <a:solidFill>
                  <a:srgbClr val="FF0000"/>
                </a:solidFill>
                <a:latin typeface="微软雅黑"/>
                <a:cs typeface="微软雅黑"/>
              </a:rPr>
              <a:t>—￥2000）</a:t>
            </a:r>
            <a:endParaRPr sz="2000">
              <a:latin typeface="微软雅黑"/>
              <a:cs typeface="微软雅黑"/>
            </a:endParaRPr>
          </a:p>
          <a:p>
            <a:pPr marL="12700" marR="5080" algn="just">
              <a:lnSpc>
                <a:spcPct val="150000"/>
              </a:lnSpc>
            </a:pPr>
            <a:r>
              <a:rPr sz="2000" dirty="0">
                <a:latin typeface="微软雅黑"/>
                <a:cs typeface="微软雅黑"/>
              </a:rPr>
              <a:t>26、暴力抗拒政府部门、</a:t>
            </a:r>
            <a:r>
              <a:rPr sz="2000" spc="-15" dirty="0">
                <a:latin typeface="微软雅黑"/>
                <a:cs typeface="微软雅黑"/>
              </a:rPr>
              <a:t>学</a:t>
            </a:r>
            <a:r>
              <a:rPr sz="2000" dirty="0">
                <a:latin typeface="微软雅黑"/>
                <a:cs typeface="微软雅黑"/>
              </a:rPr>
              <a:t>校职能 部门、本单位日常安全</a:t>
            </a:r>
            <a:r>
              <a:rPr sz="2000" spc="-15" dirty="0">
                <a:latin typeface="微软雅黑"/>
                <a:cs typeface="微软雅黑"/>
              </a:rPr>
              <a:t>管</a:t>
            </a:r>
            <a:r>
              <a:rPr sz="2000" dirty="0">
                <a:latin typeface="微软雅黑"/>
                <a:cs typeface="微软雅黑"/>
              </a:rPr>
              <a:t>理和</a:t>
            </a:r>
            <a:r>
              <a:rPr sz="2000" spc="-15" dirty="0">
                <a:latin typeface="微软雅黑"/>
                <a:cs typeface="微软雅黑"/>
              </a:rPr>
              <a:t>检</a:t>
            </a:r>
            <a:r>
              <a:rPr sz="2000" dirty="0">
                <a:latin typeface="微软雅黑"/>
                <a:cs typeface="微软雅黑"/>
              </a:rPr>
              <a:t>查 的，或对相关工作人员</a:t>
            </a:r>
            <a:r>
              <a:rPr sz="2000" spc="-15" dirty="0">
                <a:latin typeface="微软雅黑"/>
                <a:cs typeface="微软雅黑"/>
              </a:rPr>
              <a:t>进</a:t>
            </a:r>
            <a:r>
              <a:rPr sz="2000" dirty="0">
                <a:latin typeface="微软雅黑"/>
                <a:cs typeface="微软雅黑"/>
              </a:rPr>
              <a:t>行人</a:t>
            </a:r>
            <a:r>
              <a:rPr sz="2000" spc="-15" dirty="0">
                <a:latin typeface="微软雅黑"/>
                <a:cs typeface="微软雅黑"/>
              </a:rPr>
              <a:t>身</a:t>
            </a:r>
            <a:r>
              <a:rPr sz="2000" dirty="0">
                <a:latin typeface="微软雅黑"/>
                <a:cs typeface="微软雅黑"/>
              </a:rPr>
              <a:t>攻 击或侮辱</a:t>
            </a:r>
            <a:endParaRPr sz="2000">
              <a:latin typeface="微软雅黑"/>
              <a:cs typeface="微软雅黑"/>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55968" y="514404"/>
            <a:ext cx="3952800" cy="439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02123" y="1647444"/>
            <a:ext cx="4084320" cy="2013204"/>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85690" y="1664137"/>
            <a:ext cx="3825240" cy="1855470"/>
          </a:xfrm>
          <a:prstGeom prst="rect">
            <a:avLst/>
          </a:prstGeom>
        </p:spPr>
        <p:txBody>
          <a:bodyPr vert="horz" wrap="square" lIns="0" tIns="165100" rIns="0" bIns="0" rtlCol="0">
            <a:spAutoFit/>
          </a:bodyPr>
          <a:lstStyle/>
          <a:p>
            <a:pPr marL="759460">
              <a:lnSpc>
                <a:spcPct val="100000"/>
              </a:lnSpc>
              <a:spcBef>
                <a:spcPts val="1300"/>
              </a:spcBef>
            </a:pPr>
            <a:r>
              <a:rPr sz="2000" dirty="0">
                <a:solidFill>
                  <a:srgbClr val="FF0000"/>
                </a:solidFill>
                <a:latin typeface="微软雅黑"/>
                <a:cs typeface="微软雅黑"/>
              </a:rPr>
              <a:t>第一级（—￥4000）</a:t>
            </a:r>
            <a:endParaRPr sz="2000">
              <a:latin typeface="微软雅黑"/>
              <a:cs typeface="微软雅黑"/>
            </a:endParaRPr>
          </a:p>
          <a:p>
            <a:pPr marL="12700">
              <a:lnSpc>
                <a:spcPct val="100000"/>
              </a:lnSpc>
              <a:spcBef>
                <a:spcPts val="1200"/>
              </a:spcBef>
            </a:pPr>
            <a:r>
              <a:rPr sz="2000" dirty="0">
                <a:latin typeface="微软雅黑"/>
                <a:cs typeface="微软雅黑"/>
              </a:rPr>
              <a:t>27、给学校或他人财产造</a:t>
            </a:r>
            <a:r>
              <a:rPr sz="2000" spc="-15" dirty="0">
                <a:latin typeface="微软雅黑"/>
                <a:cs typeface="微软雅黑"/>
              </a:rPr>
              <a:t>成</a:t>
            </a:r>
            <a:r>
              <a:rPr sz="2000" dirty="0">
                <a:latin typeface="微软雅黑"/>
                <a:cs typeface="微软雅黑"/>
              </a:rPr>
              <a:t>损失</a:t>
            </a:r>
            <a:endParaRPr sz="2000">
              <a:latin typeface="微软雅黑"/>
              <a:cs typeface="微软雅黑"/>
            </a:endParaRPr>
          </a:p>
          <a:p>
            <a:pPr marL="12700" marR="5080">
              <a:lnSpc>
                <a:spcPct val="150000"/>
              </a:lnSpc>
              <a:spcBef>
                <a:spcPts val="5"/>
              </a:spcBef>
            </a:pPr>
            <a:r>
              <a:rPr sz="2000" dirty="0">
                <a:latin typeface="微软雅黑"/>
                <a:cs typeface="微软雅黑"/>
              </a:rPr>
              <a:t>（50000元以上），或有人</a:t>
            </a:r>
            <a:r>
              <a:rPr sz="2000" spc="-15" dirty="0">
                <a:latin typeface="微软雅黑"/>
                <a:cs typeface="微软雅黑"/>
              </a:rPr>
              <a:t>员</a:t>
            </a:r>
            <a:r>
              <a:rPr sz="2000" dirty="0">
                <a:latin typeface="微软雅黑"/>
                <a:cs typeface="微软雅黑"/>
              </a:rPr>
              <a:t>受重 伤以上后果</a:t>
            </a:r>
            <a:endParaRPr sz="2000">
              <a:latin typeface="微软雅黑"/>
              <a:cs typeface="微软雅黑"/>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一、实验室简介</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3882600" cy="3945022"/>
          </a:xfrm>
        </p:spPr>
        <p:txBody>
          <a:bodyPr>
            <a:normAutofit fontScale="92500" lnSpcReduction="10000"/>
          </a:bodyPr>
          <a:lstStyle/>
          <a:p>
            <a:pPr marL="0" indent="0">
              <a:buNone/>
            </a:pPr>
            <a:r>
              <a:rPr lang="en-US" altLang="zh-CN" sz="2200" b="1" dirty="0">
                <a:solidFill>
                  <a:srgbClr val="3333FF"/>
                </a:solidFill>
                <a:latin typeface="仿宋" panose="02010609060101010101" pitchFamily="49" charset="-122"/>
                <a:ea typeface="仿宋" panose="02010609060101010101" pitchFamily="49" charset="-122"/>
              </a:rPr>
              <a:t>3</a:t>
            </a:r>
            <a:r>
              <a:rPr lang="zh-CN" altLang="en-US" sz="2200" b="1" dirty="0">
                <a:solidFill>
                  <a:srgbClr val="3333FF"/>
                </a:solidFill>
                <a:latin typeface="仿宋" panose="02010609060101010101" pitchFamily="49" charset="-122"/>
                <a:ea typeface="仿宋" panose="02010609060101010101" pitchFamily="49" charset="-122"/>
              </a:rPr>
              <a:t>、主要设备</a:t>
            </a:r>
            <a:endParaRPr lang="en-US" altLang="zh-CN" sz="2200" b="1" dirty="0">
              <a:solidFill>
                <a:srgbClr val="3333FF"/>
              </a:solidFill>
              <a:latin typeface="仿宋" panose="02010609060101010101" pitchFamily="49" charset="-122"/>
              <a:ea typeface="仿宋" panose="02010609060101010101" pitchFamily="49" charset="-122"/>
            </a:endParaRPr>
          </a:p>
          <a:p>
            <a:pPr marL="0" indent="0">
              <a:buNone/>
            </a:pPr>
            <a:r>
              <a:rPr lang="zh-CN" altLang="en-US" sz="1700" dirty="0">
                <a:solidFill>
                  <a:srgbClr val="C00000"/>
                </a:solidFill>
                <a:latin typeface="微软雅黑" panose="020B0503020204020204" pitchFamily="34" charset="-122"/>
                <a:ea typeface="微软雅黑" panose="020B0503020204020204" pitchFamily="34" charset="-122"/>
              </a:rPr>
              <a:t>土应变控制式静三轴仪</a:t>
            </a:r>
            <a:endParaRPr lang="en-US" altLang="zh-CN" sz="1700" dirty="0">
              <a:solidFill>
                <a:srgbClr val="C00000"/>
              </a:solidFill>
              <a:latin typeface="微软雅黑" panose="020B0503020204020204" pitchFamily="34" charset="-122"/>
              <a:ea typeface="微软雅黑" panose="020B0503020204020204" pitchFamily="34" charset="-122"/>
            </a:endParaRP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主要功能和用途：饱和土体三轴强度测定。</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设备型号：</a:t>
            </a:r>
            <a:r>
              <a:rPr lang="en-US" altLang="zh-CN" sz="1300" dirty="0">
                <a:solidFill>
                  <a:schemeClr val="tx1"/>
                </a:solidFill>
                <a:latin typeface="微软雅黑" panose="020B0503020204020204" pitchFamily="34" charset="-122"/>
                <a:ea typeface="微软雅黑" panose="020B0503020204020204" pitchFamily="34" charset="-122"/>
              </a:rPr>
              <a:t>TSZ-6A</a:t>
            </a:r>
            <a:r>
              <a:rPr lang="zh-CN" altLang="en-US" sz="1300" dirty="0">
                <a:solidFill>
                  <a:schemeClr val="tx1"/>
                </a:solidFill>
                <a:latin typeface="微软雅黑" panose="020B0503020204020204" pitchFamily="34" charset="-122"/>
                <a:ea typeface="微软雅黑" panose="020B0503020204020204" pitchFamily="34" charset="-122"/>
              </a:rPr>
              <a:t>等</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buNone/>
            </a:pPr>
            <a:r>
              <a:rPr lang="zh-CN" altLang="en-US" sz="1300" dirty="0">
                <a:solidFill>
                  <a:schemeClr val="accent2"/>
                </a:solidFill>
                <a:latin typeface="微软雅黑" panose="020B0503020204020204" pitchFamily="34" charset="-122"/>
                <a:ea typeface="微软雅黑" panose="020B0503020204020204" pitchFamily="34" charset="-122"/>
              </a:rPr>
              <a:t>主要参数：</a:t>
            </a:r>
            <a:endParaRPr lang="en-US" altLang="zh-CN" sz="1300" dirty="0">
              <a:solidFill>
                <a:schemeClr val="accent2"/>
              </a:solidFill>
              <a:latin typeface="微软雅黑" panose="020B0503020204020204" pitchFamily="34" charset="-122"/>
              <a:ea typeface="微软雅黑" panose="020B0503020204020204" pitchFamily="34" charset="-122"/>
            </a:endParaRP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轴向荷载  </a:t>
            </a:r>
            <a:r>
              <a:rPr lang="en-US" altLang="zh-CN" sz="1300" dirty="0">
                <a:solidFill>
                  <a:schemeClr val="tx1"/>
                </a:solidFill>
                <a:latin typeface="微软雅黑" panose="020B0503020204020204" pitchFamily="34" charset="-122"/>
                <a:ea typeface="微软雅黑" panose="020B0503020204020204" pitchFamily="34" charset="-122"/>
              </a:rPr>
              <a:t>3kN~30kN</a:t>
            </a: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试件尺寸  </a:t>
            </a:r>
            <a:r>
              <a:rPr lang="en-US" altLang="zh-CN" sz="1300" dirty="0">
                <a:solidFill>
                  <a:schemeClr val="tx1"/>
                </a:solidFill>
                <a:latin typeface="SJQY"/>
                <a:ea typeface="SJQY"/>
                <a:cs typeface="Times New Roman"/>
              </a:rPr>
              <a:t>A</a:t>
            </a:r>
            <a:r>
              <a:rPr lang="en-US" altLang="zh-CN" sz="1300" dirty="0">
                <a:solidFill>
                  <a:schemeClr val="tx1"/>
                </a:solidFill>
                <a:latin typeface="微软雅黑" panose="020B0503020204020204" pitchFamily="34" charset="-122"/>
                <a:ea typeface="微软雅黑" panose="020B0503020204020204" pitchFamily="34" charset="-122"/>
              </a:rPr>
              <a:t>3.91cm*8cm</a:t>
            </a:r>
          </a:p>
          <a:p>
            <a:pPr marL="0" indent="0">
              <a:buNone/>
            </a:pPr>
            <a:r>
              <a:rPr lang="en-US" altLang="zh-CN" sz="1300" dirty="0">
                <a:solidFill>
                  <a:schemeClr val="tx1"/>
                </a:solidFill>
                <a:latin typeface="SJQY"/>
                <a:ea typeface="SJQY"/>
                <a:cs typeface="Times New Roman"/>
              </a:rPr>
              <a:t>        A</a:t>
            </a:r>
            <a:r>
              <a:rPr lang="en-US" altLang="zh-CN" sz="1300" dirty="0">
                <a:solidFill>
                  <a:schemeClr val="tx1"/>
                </a:solidFill>
                <a:latin typeface="微软雅黑" panose="020B0503020204020204" pitchFamily="34" charset="-122"/>
                <a:ea typeface="微软雅黑" panose="020B0503020204020204" pitchFamily="34" charset="-122"/>
              </a:rPr>
              <a:t>6.18cm*12.5cm</a:t>
            </a: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围     压  </a:t>
            </a:r>
            <a:r>
              <a:rPr lang="en-US" altLang="zh-CN" sz="1300" dirty="0">
                <a:solidFill>
                  <a:schemeClr val="tx1"/>
                </a:solidFill>
                <a:latin typeface="微软雅黑" panose="020B0503020204020204" pitchFamily="34" charset="-122"/>
                <a:ea typeface="微软雅黑" panose="020B0503020204020204" pitchFamily="34" charset="-122"/>
              </a:rPr>
              <a:t>0~800kPa</a:t>
            </a: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孔隙压力  精度</a:t>
            </a:r>
            <a:r>
              <a:rPr lang="en-US" altLang="zh-CN" sz="1300" dirty="0">
                <a:solidFill>
                  <a:schemeClr val="tx1"/>
                </a:solidFill>
                <a:latin typeface="微软雅黑" panose="020B0503020204020204" pitchFamily="34" charset="-122"/>
                <a:ea typeface="微软雅黑" panose="020B0503020204020204" pitchFamily="34" charset="-122"/>
              </a:rPr>
              <a:t>1kPa</a:t>
            </a:r>
          </a:p>
          <a:p>
            <a:pPr marL="0" indent="0">
              <a:buNone/>
            </a:pPr>
            <a:r>
              <a:rPr lang="zh-CN" altLang="en-US" sz="1300" dirty="0">
                <a:solidFill>
                  <a:schemeClr val="tx1"/>
                </a:solidFill>
                <a:latin typeface="微软雅黑" panose="020B0503020204020204" pitchFamily="34" charset="-122"/>
                <a:ea typeface="微软雅黑" panose="020B0503020204020204" pitchFamily="34" charset="-122"/>
              </a:rPr>
              <a:t>剪切速度  </a:t>
            </a:r>
            <a:r>
              <a:rPr lang="en-US" altLang="zh-CN" sz="1300" dirty="0">
                <a:solidFill>
                  <a:schemeClr val="tx1"/>
                </a:solidFill>
                <a:latin typeface="微软雅黑" panose="020B0503020204020204" pitchFamily="34" charset="-122"/>
                <a:ea typeface="微软雅黑" panose="020B0503020204020204" pitchFamily="34" charset="-122"/>
              </a:rPr>
              <a:t>0.002~2.4mm/min</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4644019" y="742998"/>
            <a:ext cx="3882600" cy="3945022"/>
          </a:xfrm>
        </p:spPr>
        <p:txBody>
          <a:bodyPr>
            <a:normAutofit fontScale="92500" lnSpcReduction="10000"/>
          </a:bodyPr>
          <a:lstStyle/>
          <a:p>
            <a:pPr marL="0" indent="0">
              <a:lnSpc>
                <a:spcPct val="140000"/>
              </a:lnSpc>
              <a:spcAft>
                <a:spcPts val="0"/>
              </a:spcAft>
              <a:buNone/>
            </a:pPr>
            <a:r>
              <a:rPr lang="zh-CN" altLang="en-US" sz="1700" dirty="0">
                <a:solidFill>
                  <a:srgbClr val="C00000"/>
                </a:solidFill>
                <a:latin typeface="微软雅黑" panose="020B0503020204020204" pitchFamily="34" charset="-122"/>
                <a:ea typeface="微软雅黑" panose="020B0503020204020204" pitchFamily="34" charset="-122"/>
              </a:rPr>
              <a:t>岩石试验设备</a:t>
            </a:r>
            <a:endParaRPr lang="en-US" altLang="zh-CN" sz="1700" dirty="0">
              <a:solidFill>
                <a:srgbClr val="C00000"/>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岩石试验设备由中科院武汉岩土所定制生产</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主要功能和用途：测定岩石单轴抗压强度</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                      测定岩石剪切强度</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endParaRPr lang="en-US" altLang="zh-CN" sz="9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岩石单轴压缩试验系统</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设备型号  </a:t>
            </a:r>
            <a:r>
              <a:rPr lang="en-US" altLang="zh-CN" sz="1300" dirty="0">
                <a:solidFill>
                  <a:schemeClr val="tx1"/>
                </a:solidFill>
                <a:latin typeface="微软雅黑" panose="020B0503020204020204" pitchFamily="34" charset="-122"/>
                <a:ea typeface="微软雅黑" panose="020B0503020204020204" pitchFamily="34" charset="-122"/>
              </a:rPr>
              <a:t>RS-1500</a:t>
            </a:r>
          </a:p>
          <a:p>
            <a:pPr marL="0" indent="0">
              <a:lnSpc>
                <a:spcPct val="140000"/>
              </a:lnSpc>
              <a:spcAft>
                <a:spcPts val="0"/>
              </a:spcAft>
              <a:buNone/>
            </a:pPr>
            <a:r>
              <a:rPr lang="zh-CN" altLang="zh-CN" sz="1300" dirty="0">
                <a:solidFill>
                  <a:schemeClr val="accent2"/>
                </a:solidFill>
              </a:rPr>
              <a:t>主要参数：</a:t>
            </a:r>
            <a:endParaRPr lang="en-US" altLang="zh-CN" sz="1300" dirty="0">
              <a:solidFill>
                <a:schemeClr val="accent2"/>
              </a:solidFill>
            </a:endParaRPr>
          </a:p>
          <a:p>
            <a:pPr marL="0" indent="0">
              <a:lnSpc>
                <a:spcPct val="140000"/>
              </a:lnSpc>
              <a:spcAft>
                <a:spcPts val="0"/>
              </a:spcAft>
              <a:buNone/>
            </a:pPr>
            <a:r>
              <a:rPr lang="zh-CN" altLang="zh-CN" sz="1300" dirty="0"/>
              <a:t>轴向荷载</a:t>
            </a:r>
            <a:r>
              <a:rPr lang="en-US" altLang="zh-CN" sz="1300" dirty="0"/>
              <a:t>  1500kN </a:t>
            </a:r>
          </a:p>
          <a:p>
            <a:pPr marL="0" indent="0">
              <a:lnSpc>
                <a:spcPct val="140000"/>
              </a:lnSpc>
              <a:spcAft>
                <a:spcPts val="0"/>
              </a:spcAft>
              <a:buNone/>
            </a:pPr>
            <a:r>
              <a:rPr lang="zh-CN" altLang="zh-CN" sz="1300" dirty="0"/>
              <a:t>试件尺寸</a:t>
            </a:r>
            <a:r>
              <a:rPr lang="en-US" altLang="zh-CN" sz="1300" dirty="0"/>
              <a:t>  </a:t>
            </a:r>
            <a:r>
              <a:rPr lang="en-US" altLang="zh-CN" sz="1300" dirty="0">
                <a:latin typeface="SJQY"/>
                <a:ea typeface="SJQY"/>
              </a:rPr>
              <a:t>A</a:t>
            </a:r>
            <a:r>
              <a:rPr lang="en-US" altLang="zh-CN" sz="1300" dirty="0"/>
              <a:t>10cm*10cm</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岩石剪切试验系统设备</a:t>
            </a:r>
            <a:endParaRPr lang="en-US" altLang="zh-CN" sz="1300" dirty="0">
              <a:solidFill>
                <a:schemeClr val="tx1"/>
              </a:solidFill>
              <a:latin typeface="微软雅黑" panose="020B0503020204020204" pitchFamily="34" charset="-122"/>
              <a:ea typeface="微软雅黑" panose="020B0503020204020204" pitchFamily="34" charset="-122"/>
            </a:endParaRPr>
          </a:p>
          <a:p>
            <a:pPr marL="0" indent="0">
              <a:lnSpc>
                <a:spcPct val="140000"/>
              </a:lnSpc>
              <a:spcAft>
                <a:spcPts val="0"/>
              </a:spcAft>
              <a:buNone/>
            </a:pPr>
            <a:r>
              <a:rPr lang="zh-CN" altLang="en-US" sz="1300" dirty="0">
                <a:solidFill>
                  <a:schemeClr val="tx1"/>
                </a:solidFill>
                <a:latin typeface="微软雅黑" panose="020B0503020204020204" pitchFamily="34" charset="-122"/>
                <a:ea typeface="微软雅黑" panose="020B0503020204020204" pitchFamily="34" charset="-122"/>
              </a:rPr>
              <a:t>设备型号： </a:t>
            </a:r>
            <a:r>
              <a:rPr lang="en-US" altLang="zh-CN" sz="1300" dirty="0">
                <a:solidFill>
                  <a:schemeClr val="tx1"/>
                </a:solidFill>
                <a:latin typeface="微软雅黑" panose="020B0503020204020204" pitchFamily="34" charset="-122"/>
                <a:ea typeface="微软雅黑" panose="020B0503020204020204" pitchFamily="34" charset="-122"/>
              </a:rPr>
              <a:t>RS-600</a:t>
            </a:r>
          </a:p>
          <a:p>
            <a:pPr marL="0" indent="0">
              <a:lnSpc>
                <a:spcPct val="140000"/>
              </a:lnSpc>
              <a:spcAft>
                <a:spcPts val="0"/>
              </a:spcAft>
              <a:buNone/>
            </a:pPr>
            <a:r>
              <a:rPr lang="zh-CN" altLang="zh-CN" sz="1300" dirty="0">
                <a:solidFill>
                  <a:schemeClr val="accent2"/>
                </a:solidFill>
              </a:rPr>
              <a:t>主要参数：</a:t>
            </a:r>
            <a:endParaRPr lang="en-US" altLang="zh-CN" sz="1300" dirty="0">
              <a:solidFill>
                <a:schemeClr val="accent2"/>
              </a:solidFill>
            </a:endParaRPr>
          </a:p>
          <a:p>
            <a:pPr marL="0" indent="0">
              <a:lnSpc>
                <a:spcPct val="140000"/>
              </a:lnSpc>
              <a:spcAft>
                <a:spcPts val="0"/>
              </a:spcAft>
              <a:buNone/>
            </a:pPr>
            <a:r>
              <a:rPr lang="zh-CN" altLang="zh-CN" sz="1300" dirty="0"/>
              <a:t>水平推剪</a:t>
            </a:r>
            <a:r>
              <a:rPr lang="en-US" altLang="zh-CN" sz="1300" dirty="0"/>
              <a:t>   600kN  </a:t>
            </a:r>
          </a:p>
          <a:p>
            <a:pPr marL="0" indent="0">
              <a:lnSpc>
                <a:spcPct val="140000"/>
              </a:lnSpc>
              <a:spcAft>
                <a:spcPts val="0"/>
              </a:spcAft>
              <a:buNone/>
            </a:pPr>
            <a:r>
              <a:rPr lang="zh-CN" altLang="zh-CN" sz="1300" dirty="0"/>
              <a:t>试件尺寸</a:t>
            </a:r>
            <a:r>
              <a:rPr lang="en-US" altLang="zh-CN" sz="1300" dirty="0"/>
              <a:t>   10cm*10cm*10cm</a:t>
            </a:r>
            <a:endParaRPr lang="en-US" altLang="zh-CN" sz="1300" dirty="0">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6997943" y="3409928"/>
            <a:ext cx="1499135" cy="907186"/>
          </a:xfrm>
          <a:prstGeom prst="rect">
            <a:avLst/>
          </a:prstGeom>
        </p:spPr>
      </p:pic>
      <p:pic>
        <p:nvPicPr>
          <p:cNvPr id="10" name="图片 9"/>
          <p:cNvPicPr>
            <a:picLocks noChangeAspect="1"/>
          </p:cNvPicPr>
          <p:nvPr/>
        </p:nvPicPr>
        <p:blipFill>
          <a:blip r:embed="rId3"/>
          <a:stretch>
            <a:fillRect/>
          </a:stretch>
        </p:blipFill>
        <p:spPr>
          <a:xfrm>
            <a:off x="6997751" y="1969886"/>
            <a:ext cx="1499327" cy="1117649"/>
          </a:xfrm>
          <a:prstGeom prst="rect">
            <a:avLst/>
          </a:prstGeom>
        </p:spPr>
      </p:pic>
      <p:pic>
        <p:nvPicPr>
          <p:cNvPr id="2" name="Picture 2" descr="H:\新建文件夹\19库执行\19库1包验收图片\三轴仪.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44" t="1" r="3405" b="1884"/>
          <a:stretch/>
        </p:blipFill>
        <p:spPr bwMode="auto">
          <a:xfrm rot="5400000">
            <a:off x="2741909" y="1972155"/>
            <a:ext cx="1567557" cy="1330644"/>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C:\Users\Administrator\Desktop\2025工作\三轴成果绘图.jpg"/>
          <p:cNvPicPr/>
          <p:nvPr/>
        </p:nvPicPr>
        <p:blipFill rotWithShape="1">
          <a:blip r:embed="rId5" cstate="print">
            <a:extLst>
              <a:ext uri="{28A0092B-C50C-407E-A947-70E740481C1C}">
                <a14:useLocalDpi xmlns:a14="http://schemas.microsoft.com/office/drawing/2010/main" val="0"/>
              </a:ext>
            </a:extLst>
          </a:blip>
          <a:srcRect l="3682" t="30372" r="8123" b="21488"/>
          <a:stretch/>
        </p:blipFill>
        <p:spPr bwMode="auto">
          <a:xfrm>
            <a:off x="3035063" y="3521990"/>
            <a:ext cx="1132806" cy="7951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22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4675585" y="514404"/>
            <a:ext cx="3985200" cy="442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2711" y="1149096"/>
            <a:ext cx="4082796" cy="301142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45414" y="1207342"/>
            <a:ext cx="4091940" cy="2769235"/>
          </a:xfrm>
          <a:prstGeom prst="rect">
            <a:avLst/>
          </a:prstGeom>
        </p:spPr>
        <p:txBody>
          <a:bodyPr vert="horz" wrap="square" lIns="0" tIns="164465" rIns="0" bIns="0" rtlCol="0">
            <a:spAutoFit/>
          </a:bodyPr>
          <a:lstStyle/>
          <a:p>
            <a:pPr marL="722630">
              <a:lnSpc>
                <a:spcPct val="100000"/>
              </a:lnSpc>
              <a:spcBef>
                <a:spcPts val="1295"/>
              </a:spcBef>
            </a:pPr>
            <a:r>
              <a:rPr sz="2000" dirty="0">
                <a:solidFill>
                  <a:srgbClr val="FF0000"/>
                </a:solidFill>
                <a:latin typeface="微软雅黑"/>
                <a:cs typeface="微软雅黑"/>
              </a:rPr>
              <a:t>第一级（</a:t>
            </a:r>
            <a:r>
              <a:rPr sz="2000" spc="-25" dirty="0">
                <a:solidFill>
                  <a:srgbClr val="FF0000"/>
                </a:solidFill>
                <a:latin typeface="微软雅黑"/>
                <a:cs typeface="微软雅黑"/>
              </a:rPr>
              <a:t> </a:t>
            </a:r>
            <a:r>
              <a:rPr sz="2000" dirty="0">
                <a:solidFill>
                  <a:srgbClr val="FF0000"/>
                </a:solidFill>
                <a:latin typeface="微软雅黑"/>
                <a:cs typeface="微软雅黑"/>
              </a:rPr>
              <a:t>—￥4000）</a:t>
            </a:r>
            <a:endParaRPr sz="2000">
              <a:latin typeface="微软雅黑"/>
              <a:cs typeface="微软雅黑"/>
            </a:endParaRPr>
          </a:p>
          <a:p>
            <a:pPr marL="12700" marR="5080">
              <a:lnSpc>
                <a:spcPct val="150000"/>
              </a:lnSpc>
              <a:spcBef>
                <a:spcPts val="5"/>
              </a:spcBef>
            </a:pPr>
            <a:r>
              <a:rPr sz="2000" spc="-5" dirty="0">
                <a:latin typeface="微软雅黑"/>
                <a:cs typeface="微软雅黑"/>
              </a:rPr>
              <a:t>28</a:t>
            </a:r>
            <a:r>
              <a:rPr sz="2000" dirty="0">
                <a:latin typeface="微软雅黑"/>
                <a:cs typeface="微软雅黑"/>
              </a:rPr>
              <a:t>、发生造成人员伤亡或</a:t>
            </a:r>
            <a:r>
              <a:rPr sz="2000" spc="-10" dirty="0">
                <a:latin typeface="微软雅黑"/>
                <a:cs typeface="微软雅黑"/>
              </a:rPr>
              <a:t>财</a:t>
            </a:r>
            <a:r>
              <a:rPr sz="2000" dirty="0">
                <a:latin typeface="微软雅黑"/>
                <a:cs typeface="微软雅黑"/>
              </a:rPr>
              <a:t>产损失 的实验室安全事故后，</a:t>
            </a:r>
            <a:r>
              <a:rPr sz="2000" spc="-15" dirty="0">
                <a:latin typeface="微软雅黑"/>
                <a:cs typeface="微软雅黑"/>
              </a:rPr>
              <a:t>未</a:t>
            </a:r>
            <a:r>
              <a:rPr sz="2000" dirty="0">
                <a:latin typeface="微软雅黑"/>
                <a:cs typeface="微软雅黑"/>
              </a:rPr>
              <a:t>立即</a:t>
            </a:r>
            <a:r>
              <a:rPr sz="2000" spc="-15" dirty="0">
                <a:latin typeface="微软雅黑"/>
                <a:cs typeface="微软雅黑"/>
              </a:rPr>
              <a:t>组</a:t>
            </a:r>
            <a:r>
              <a:rPr sz="2000" dirty="0">
                <a:latin typeface="微软雅黑"/>
                <a:cs typeface="微软雅黑"/>
              </a:rPr>
              <a:t>织 救援、</a:t>
            </a:r>
            <a:r>
              <a:rPr sz="2000" spc="-15" dirty="0">
                <a:latin typeface="微软雅黑"/>
                <a:cs typeface="微软雅黑"/>
              </a:rPr>
              <a:t>未</a:t>
            </a:r>
            <a:r>
              <a:rPr sz="2000" dirty="0">
                <a:latin typeface="微软雅黑"/>
                <a:cs typeface="微软雅黑"/>
              </a:rPr>
              <a:t>采</a:t>
            </a:r>
            <a:r>
              <a:rPr sz="2000" spc="-15" dirty="0">
                <a:latin typeface="微软雅黑"/>
                <a:cs typeface="微软雅黑"/>
              </a:rPr>
              <a:t>取</a:t>
            </a:r>
            <a:r>
              <a:rPr sz="2000" dirty="0">
                <a:latin typeface="微软雅黑"/>
                <a:cs typeface="微软雅黑"/>
              </a:rPr>
              <a:t>处置措</a:t>
            </a:r>
            <a:r>
              <a:rPr sz="2000" spc="-15" dirty="0">
                <a:latin typeface="微软雅黑"/>
                <a:cs typeface="微软雅黑"/>
              </a:rPr>
              <a:t>施</a:t>
            </a:r>
            <a:r>
              <a:rPr sz="2000" dirty="0">
                <a:latin typeface="微软雅黑"/>
                <a:cs typeface="微软雅黑"/>
              </a:rPr>
              <a:t>、</a:t>
            </a:r>
            <a:r>
              <a:rPr sz="2000" spc="-15" dirty="0">
                <a:latin typeface="微软雅黑"/>
                <a:cs typeface="微软雅黑"/>
              </a:rPr>
              <a:t>隐</a:t>
            </a:r>
            <a:r>
              <a:rPr sz="2000" dirty="0">
                <a:latin typeface="微软雅黑"/>
                <a:cs typeface="微软雅黑"/>
              </a:rPr>
              <a:t>瞒不报， 或未及时向学校相关部</a:t>
            </a:r>
            <a:r>
              <a:rPr sz="2000" spc="-15" dirty="0">
                <a:latin typeface="微软雅黑"/>
                <a:cs typeface="微软雅黑"/>
              </a:rPr>
              <a:t>门</a:t>
            </a:r>
            <a:r>
              <a:rPr sz="2000" dirty="0">
                <a:latin typeface="微软雅黑"/>
                <a:cs typeface="微软雅黑"/>
              </a:rPr>
              <a:t>报告</a:t>
            </a:r>
            <a:r>
              <a:rPr sz="2000" spc="-15" dirty="0">
                <a:latin typeface="微软雅黑"/>
                <a:cs typeface="微软雅黑"/>
              </a:rPr>
              <a:t>，</a:t>
            </a:r>
            <a:r>
              <a:rPr sz="2000" dirty="0">
                <a:latin typeface="微软雅黑"/>
                <a:cs typeface="微软雅黑"/>
              </a:rPr>
              <a:t>或 不如实反映事故情况</a:t>
            </a:r>
            <a:endParaRPr sz="2000">
              <a:latin typeface="微软雅黑"/>
              <a:cs typeface="微软雅黑"/>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ChangeAspect="1"/>
          </p:cNvSpPr>
          <p:nvPr/>
        </p:nvSpPr>
        <p:spPr>
          <a:xfrm>
            <a:off x="564508" y="514404"/>
            <a:ext cx="4007492" cy="4464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64023" y="1013460"/>
            <a:ext cx="4084320" cy="328269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847971" y="978255"/>
            <a:ext cx="3886200" cy="3227070"/>
          </a:xfrm>
          <a:prstGeom prst="rect">
            <a:avLst/>
          </a:prstGeom>
        </p:spPr>
        <p:txBody>
          <a:bodyPr vert="horz" wrap="square" lIns="0" tIns="165100" rIns="0" bIns="0" rtlCol="0">
            <a:spAutoFit/>
          </a:bodyPr>
          <a:lstStyle/>
          <a:p>
            <a:pPr marL="758825">
              <a:lnSpc>
                <a:spcPct val="100000"/>
              </a:lnSpc>
              <a:spcBef>
                <a:spcPts val="1300"/>
              </a:spcBef>
            </a:pPr>
            <a:r>
              <a:rPr sz="2000" dirty="0">
                <a:solidFill>
                  <a:srgbClr val="FF0000"/>
                </a:solidFill>
                <a:latin typeface="微软雅黑"/>
                <a:cs typeface="微软雅黑"/>
              </a:rPr>
              <a:t>第一级（—￥4000）</a:t>
            </a:r>
            <a:endParaRPr sz="2000" dirty="0">
              <a:latin typeface="微软雅黑"/>
              <a:cs typeface="微软雅黑"/>
            </a:endParaRPr>
          </a:p>
          <a:p>
            <a:pPr marL="12700" marR="5080" algn="just">
              <a:lnSpc>
                <a:spcPct val="150000"/>
              </a:lnSpc>
            </a:pPr>
            <a:r>
              <a:rPr sz="2000" dirty="0">
                <a:latin typeface="微软雅黑"/>
                <a:cs typeface="微软雅黑"/>
              </a:rPr>
              <a:t>29、未经审批私自购买、</a:t>
            </a:r>
            <a:r>
              <a:rPr sz="2000" spc="-15" dirty="0">
                <a:latin typeface="微软雅黑"/>
                <a:cs typeface="微软雅黑"/>
              </a:rPr>
              <a:t>使</a:t>
            </a:r>
            <a:r>
              <a:rPr sz="2000" dirty="0">
                <a:latin typeface="微软雅黑"/>
                <a:cs typeface="微软雅黑"/>
              </a:rPr>
              <a:t>用或转 让剧毒化学品、易制毒</a:t>
            </a:r>
            <a:r>
              <a:rPr sz="2000" spc="-15" dirty="0">
                <a:latin typeface="微软雅黑"/>
                <a:cs typeface="微软雅黑"/>
              </a:rPr>
              <a:t>（</a:t>
            </a:r>
            <a:r>
              <a:rPr sz="2000" dirty="0">
                <a:latin typeface="微软雅黑"/>
                <a:cs typeface="微软雅黑"/>
              </a:rPr>
              <a:t>爆）</a:t>
            </a:r>
            <a:r>
              <a:rPr sz="2000" spc="-15" dirty="0">
                <a:latin typeface="微软雅黑"/>
                <a:cs typeface="微软雅黑"/>
              </a:rPr>
              <a:t>化</a:t>
            </a:r>
            <a:r>
              <a:rPr sz="2000" dirty="0">
                <a:latin typeface="微软雅黑"/>
                <a:cs typeface="微软雅黑"/>
              </a:rPr>
              <a:t>学 品、麻醉药品、精神药</a:t>
            </a:r>
            <a:r>
              <a:rPr sz="2000" spc="-15" dirty="0">
                <a:latin typeface="微软雅黑"/>
                <a:cs typeface="微软雅黑"/>
              </a:rPr>
              <a:t>品</a:t>
            </a:r>
            <a:r>
              <a:rPr sz="2000" dirty="0">
                <a:latin typeface="微软雅黑"/>
                <a:cs typeface="微软雅黑"/>
              </a:rPr>
              <a:t>、放</a:t>
            </a:r>
            <a:r>
              <a:rPr sz="2000" spc="-15" dirty="0">
                <a:latin typeface="微软雅黑"/>
                <a:cs typeface="微软雅黑"/>
              </a:rPr>
              <a:t>射</a:t>
            </a:r>
            <a:r>
              <a:rPr sz="2000" dirty="0">
                <a:latin typeface="微软雅黑"/>
                <a:cs typeface="微软雅黑"/>
              </a:rPr>
              <a:t>性 同位素，擅自将危险化</a:t>
            </a:r>
            <a:r>
              <a:rPr sz="2000" spc="-10" dirty="0">
                <a:latin typeface="微软雅黑"/>
                <a:cs typeface="微软雅黑"/>
              </a:rPr>
              <a:t>学</a:t>
            </a:r>
            <a:r>
              <a:rPr sz="2000" dirty="0">
                <a:latin typeface="微软雅黑"/>
                <a:cs typeface="微软雅黑"/>
              </a:rPr>
              <a:t>品带</a:t>
            </a:r>
            <a:r>
              <a:rPr sz="2000" spc="-10" dirty="0">
                <a:latin typeface="微软雅黑"/>
                <a:cs typeface="微软雅黑"/>
              </a:rPr>
              <a:t>离</a:t>
            </a:r>
            <a:r>
              <a:rPr sz="2000" spc="5" dirty="0">
                <a:latin typeface="微软雅黑"/>
                <a:cs typeface="微软雅黑"/>
              </a:rPr>
              <a:t>保 </a:t>
            </a:r>
            <a:r>
              <a:rPr sz="2000" dirty="0">
                <a:latin typeface="微软雅黑"/>
                <a:cs typeface="微软雅黑"/>
              </a:rPr>
              <a:t>管场所或使用国家禁止</a:t>
            </a:r>
            <a:r>
              <a:rPr sz="2000" spc="-15" dirty="0">
                <a:latin typeface="微软雅黑"/>
                <a:cs typeface="微软雅黑"/>
              </a:rPr>
              <a:t>使</a:t>
            </a:r>
            <a:r>
              <a:rPr sz="2000" dirty="0">
                <a:latin typeface="微软雅黑"/>
                <a:cs typeface="微软雅黑"/>
              </a:rPr>
              <a:t>用的</a:t>
            </a:r>
            <a:r>
              <a:rPr sz="2000" spc="-15" dirty="0">
                <a:latin typeface="微软雅黑"/>
                <a:cs typeface="微软雅黑"/>
              </a:rPr>
              <a:t>危</a:t>
            </a:r>
            <a:r>
              <a:rPr sz="2000" dirty="0">
                <a:latin typeface="微软雅黑"/>
                <a:cs typeface="微软雅黑"/>
              </a:rPr>
              <a:t>险 化学品</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0"/>
            <a:ext cx="9140825" cy="51434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3476" y="291211"/>
            <a:ext cx="7240905" cy="0"/>
          </a:xfrm>
          <a:custGeom>
            <a:avLst/>
            <a:gdLst/>
            <a:ahLst/>
            <a:cxnLst/>
            <a:rect l="l" t="t" r="r" b="b"/>
            <a:pathLst>
              <a:path w="7240905">
                <a:moveTo>
                  <a:pt x="0" y="0"/>
                </a:moveTo>
                <a:lnTo>
                  <a:pt x="7240524" y="0"/>
                </a:lnTo>
              </a:path>
            </a:pathLst>
          </a:custGeom>
          <a:ln w="57150">
            <a:solidFill>
              <a:srgbClr val="C00000"/>
            </a:solidFill>
          </a:ln>
        </p:spPr>
        <p:txBody>
          <a:bodyPr wrap="square" lIns="0" tIns="0" rIns="0" bIns="0" rtlCol="0"/>
          <a:lstStyle/>
          <a:p>
            <a:endParaRPr/>
          </a:p>
        </p:txBody>
      </p:sp>
      <p:sp>
        <p:nvSpPr>
          <p:cNvPr id="4" name="object 4"/>
          <p:cNvSpPr/>
          <p:nvPr/>
        </p:nvSpPr>
        <p:spPr>
          <a:xfrm>
            <a:off x="67867" y="44615"/>
            <a:ext cx="1779651" cy="4343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984820"/>
            <a:ext cx="7440930" cy="0"/>
          </a:xfrm>
          <a:custGeom>
            <a:avLst/>
            <a:gdLst/>
            <a:ahLst/>
            <a:cxnLst/>
            <a:rect l="l" t="t" r="r" b="b"/>
            <a:pathLst>
              <a:path w="7440930">
                <a:moveTo>
                  <a:pt x="0" y="0"/>
                </a:moveTo>
                <a:lnTo>
                  <a:pt x="7440425" y="0"/>
                </a:lnTo>
              </a:path>
            </a:pathLst>
          </a:custGeom>
          <a:ln w="49033">
            <a:solidFill>
              <a:srgbClr val="C00000"/>
            </a:solidFill>
          </a:ln>
        </p:spPr>
        <p:txBody>
          <a:bodyPr wrap="square" lIns="0" tIns="0" rIns="0" bIns="0" rtlCol="0"/>
          <a:lstStyle/>
          <a:p>
            <a:endParaRPr/>
          </a:p>
        </p:txBody>
      </p:sp>
      <p:sp>
        <p:nvSpPr>
          <p:cNvPr id="6" name="object 6"/>
          <p:cNvSpPr/>
          <p:nvPr/>
        </p:nvSpPr>
        <p:spPr>
          <a:xfrm>
            <a:off x="7193280" y="4898135"/>
            <a:ext cx="1950719" cy="245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29155" y="1627632"/>
            <a:ext cx="6198108" cy="2275332"/>
          </a:xfrm>
          <a:prstGeom prst="rect">
            <a:avLst/>
          </a:prstGeom>
          <a:blipFill>
            <a:blip r:embed="rId5" cstate="print"/>
            <a:stretch>
              <a:fillRect/>
            </a:stretch>
          </a:blipFill>
        </p:spPr>
        <p:txBody>
          <a:bodyPr wrap="square" lIns="0" tIns="0" rIns="0" bIns="0" rtlCol="0"/>
          <a:lstStyle/>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安全无小事</a:t>
            </a:r>
            <a:endParaRPr lang="en-US" altLang="zh-CN" sz="4400" b="1" dirty="0">
              <a:solidFill>
                <a:srgbClr val="C00000"/>
              </a:solidFill>
              <a:latin typeface="楷体" panose="02010609060101010101" pitchFamily="49" charset="-122"/>
              <a:ea typeface="楷体" panose="02010609060101010101" pitchFamily="49" charset="-122"/>
            </a:endParaRPr>
          </a:p>
          <a:p>
            <a:pPr algn="ctr">
              <a:lnSpc>
                <a:spcPct val="150000"/>
              </a:lnSpc>
            </a:pPr>
            <a:r>
              <a:rPr lang="zh-CN" altLang="en-US" sz="4400" b="1" dirty="0">
                <a:solidFill>
                  <a:srgbClr val="C00000"/>
                </a:solidFill>
                <a:latin typeface="楷体" panose="02010609060101010101" pitchFamily="49" charset="-122"/>
                <a:ea typeface="楷体" panose="02010609060101010101" pitchFamily="49" charset="-122"/>
              </a:rPr>
              <a:t>生命大于天</a:t>
            </a:r>
            <a:endParaRPr sz="44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二、实验申请与设备预约</a:t>
            </a:r>
          </a:p>
        </p:txBody>
      </p:sp>
      <p:sp>
        <p:nvSpPr>
          <p:cNvPr id="3" name="内容占位符 2">
            <a:extLst>
              <a:ext uri="{FF2B5EF4-FFF2-40B4-BE49-F238E27FC236}">
                <a16:creationId xmlns:a16="http://schemas.microsoft.com/office/drawing/2014/main" id="{8EB3240E-531E-409B-8473-9908B9ACCB3F}"/>
              </a:ext>
            </a:extLst>
          </p:cNvPr>
          <p:cNvSpPr>
            <a:spLocks noGrp="1"/>
          </p:cNvSpPr>
          <p:nvPr>
            <p:ph sz="half" idx="1"/>
          </p:nvPr>
        </p:nvSpPr>
        <p:spPr>
          <a:xfrm>
            <a:off x="456300" y="666800"/>
            <a:ext cx="8382788" cy="4190890"/>
          </a:xfrm>
        </p:spPr>
        <p:txBody>
          <a:bodyPr>
            <a:normAutofit fontScale="40000" lnSpcReduction="20000"/>
          </a:bodyPr>
          <a:lstStyle/>
          <a:p>
            <a:pPr marL="0" indent="0" defTabSz="685800">
              <a:lnSpc>
                <a:spcPct val="170000"/>
              </a:lnSpc>
              <a:spcAft>
                <a:spcPts val="0"/>
              </a:spcAft>
              <a:buNone/>
            </a:pPr>
            <a:r>
              <a:rPr lang="en-US" altLang="zh-CN" sz="4000" b="1" dirty="0">
                <a:solidFill>
                  <a:srgbClr val="3333FF"/>
                </a:solidFill>
                <a:latin typeface="楷体" panose="02010609060101010101" pitchFamily="49" charset="-122"/>
                <a:ea typeface="楷体" panose="02010609060101010101" pitchFamily="49" charset="-122"/>
              </a:rPr>
              <a:t>1</a:t>
            </a:r>
            <a:r>
              <a:rPr lang="zh-CN" altLang="en-US" sz="4000" b="1" dirty="0">
                <a:solidFill>
                  <a:srgbClr val="3333FF"/>
                </a:solidFill>
                <a:latin typeface="楷体" panose="02010609060101010101" pitchFamily="49" charset="-122"/>
                <a:ea typeface="楷体" panose="02010609060101010101" pitchFamily="49" charset="-122"/>
              </a:rPr>
              <a:t>、科研试验办事流程</a:t>
            </a:r>
            <a:endParaRPr lang="en-US" altLang="zh-CN" sz="4000" b="1" dirty="0">
              <a:solidFill>
                <a:srgbClr val="3333FF"/>
              </a:solidFill>
              <a:latin typeface="楷体" panose="02010609060101010101" pitchFamily="49" charset="-122"/>
              <a:ea typeface="楷体" panose="02010609060101010101" pitchFamily="49"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试验申请人</a:t>
            </a:r>
            <a:r>
              <a:rPr lang="zh-CN" altLang="en-US" sz="3600" dirty="0">
                <a:solidFill>
                  <a:srgbClr val="FF0000"/>
                </a:solidFill>
                <a:latin typeface="微软雅黑" panose="020B0503020204020204" pitchFamily="34" charset="-122"/>
                <a:ea typeface="微软雅黑" panose="020B0503020204020204" pitchFamily="34" charset="-122"/>
              </a:rPr>
              <a:t>在线填写科研实验申请</a:t>
            </a:r>
            <a:r>
              <a:rPr lang="zh-CN" altLang="en-US" sz="3600" dirty="0">
                <a:solidFill>
                  <a:schemeClr val="tx1"/>
                </a:solidFill>
                <a:latin typeface="微软雅黑" panose="020B0503020204020204" pitchFamily="34" charset="-122"/>
                <a:ea typeface="微软雅黑" panose="020B0503020204020204" pitchFamily="34" charset="-122"/>
              </a:rPr>
              <a:t>。</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信息门户</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协同信息平台</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土木与水利工程学院</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，拟定切实可行的试验方案，</a:t>
            </a:r>
            <a:r>
              <a:rPr lang="zh-CN" altLang="en-US" sz="3600" dirty="0">
                <a:solidFill>
                  <a:srgbClr val="FF0000"/>
                </a:solidFill>
                <a:latin typeface="微软雅黑" panose="020B0503020204020204" pitchFamily="34" charset="-122"/>
                <a:ea typeface="微软雅黑" panose="020B0503020204020204" pitchFamily="34" charset="-122"/>
              </a:rPr>
              <a:t>主动声明试验风险，</a:t>
            </a:r>
            <a:r>
              <a:rPr lang="zh-CN" altLang="en-US" sz="3600" dirty="0">
                <a:solidFill>
                  <a:schemeClr val="tx1"/>
                </a:solidFill>
                <a:latin typeface="微软雅黑" panose="020B0503020204020204" pitchFamily="34" charset="-122"/>
                <a:ea typeface="微软雅黑" panose="020B0503020204020204" pitchFamily="34" charset="-122"/>
              </a:rPr>
              <a:t>填写完成后等待导师、分实验室、实验中心三级审批。</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预存大精仪设备使用费，申请人请</a:t>
            </a:r>
            <a:r>
              <a:rPr lang="zh-CN" altLang="en-US" sz="3600" dirty="0">
                <a:solidFill>
                  <a:srgbClr val="FF0000"/>
                </a:solidFill>
                <a:latin typeface="微软雅黑" panose="020B0503020204020204" pitchFamily="34" charset="-122"/>
                <a:ea typeface="微软雅黑" panose="020B0503020204020204" pitchFamily="34" charset="-122"/>
              </a:rPr>
              <a:t>导师向大精仪账户充值</a:t>
            </a:r>
            <a:r>
              <a:rPr lang="zh-CN" altLang="en-US" sz="3600" dirty="0">
                <a:solidFill>
                  <a:schemeClr val="tx1"/>
                </a:solidFill>
                <a:latin typeface="微软雅黑" panose="020B0503020204020204" pitchFamily="34" charset="-122"/>
                <a:ea typeface="微软雅黑" panose="020B0503020204020204" pitchFamily="34" charset="-122"/>
              </a:rPr>
              <a:t>，向黄亮老师申明加入导师课题组。所有大精仪收费仅面向导师，不对学生收费。</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试验申请人与分实验室老师</a:t>
            </a:r>
            <a:r>
              <a:rPr lang="zh-CN" altLang="en-US" sz="3600" dirty="0">
                <a:solidFill>
                  <a:srgbClr val="FF0000"/>
                </a:solidFill>
                <a:latin typeface="微软雅黑" panose="020B0503020204020204" pitchFamily="34" charset="-122"/>
                <a:ea typeface="微软雅黑" panose="020B0503020204020204" pitchFamily="34" charset="-122"/>
              </a:rPr>
              <a:t>现场预约试件进场时间</a:t>
            </a:r>
            <a:r>
              <a:rPr lang="zh-CN" altLang="en-US" sz="3600" dirty="0">
                <a:solidFill>
                  <a:schemeClr val="tx1"/>
                </a:solidFill>
                <a:latin typeface="微软雅黑" panose="020B0503020204020204" pitchFamily="34" charset="-122"/>
                <a:ea typeface="微软雅黑" panose="020B0503020204020204" pitchFamily="34" charset="-122"/>
              </a:rPr>
              <a:t>，服从分实验室安排有序试验。试验现场张贴科研实验申请表。通过</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指尖工大</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扫描</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科研实验申请表二维码</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可登记实验过程中实验状态、试件进场、试验出场、实验安全、场地卫生、仪器借还等关键信息。</a:t>
            </a: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试验进行中，对本人</a:t>
            </a:r>
            <a:r>
              <a:rPr lang="zh-CN" altLang="en-US" sz="3600" dirty="0">
                <a:solidFill>
                  <a:srgbClr val="FF0000"/>
                </a:solidFill>
                <a:latin typeface="微软雅黑" panose="020B0503020204020204" pitchFamily="34" charset="-122"/>
                <a:ea typeface="微软雅黑" panose="020B0503020204020204" pitchFamily="34" charset="-122"/>
              </a:rPr>
              <a:t>试验场地进行日常保洁</a:t>
            </a:r>
            <a:r>
              <a:rPr lang="zh-CN" altLang="en-US" sz="3600" dirty="0">
                <a:solidFill>
                  <a:schemeClr val="tx1"/>
                </a:solidFill>
                <a:latin typeface="微软雅黑" panose="020B0503020204020204" pitchFamily="34" charset="-122"/>
                <a:ea typeface="微软雅黑" panose="020B0503020204020204" pitchFamily="34" charset="-122"/>
              </a:rPr>
              <a:t>。试验结束后，</a:t>
            </a:r>
            <a:r>
              <a:rPr lang="zh-CN" altLang="en-US" sz="3600" dirty="0">
                <a:solidFill>
                  <a:srgbClr val="FF0000"/>
                </a:solidFill>
                <a:latin typeface="微软雅黑" panose="020B0503020204020204" pitchFamily="34" charset="-122"/>
                <a:ea typeface="微软雅黑" panose="020B0503020204020204" pitchFamily="34" charset="-122"/>
              </a:rPr>
              <a:t>彻底清理试验场地</a:t>
            </a:r>
            <a:r>
              <a:rPr lang="zh-CN" altLang="en-US" sz="3600" dirty="0">
                <a:solidFill>
                  <a:schemeClr val="tx1"/>
                </a:solidFill>
                <a:latin typeface="微软雅黑" panose="020B0503020204020204" pitchFamily="34" charset="-122"/>
                <a:ea typeface="微软雅黑" panose="020B0503020204020204" pitchFamily="34" charset="-122"/>
              </a:rPr>
              <a:t>，垃圾分类处理。生活垃圾倒入学校公共垃圾桶；固废垃圾自行请固废理公司处理（委托实验室处理需缴费，严禁偷倒垃圾）；废液装入桶中，待学校统一回收时送至指定废液回收点，过期药品集中存放妥善保管，必须注明药品成分和所属人，待学校统一回收时集中处理。</a:t>
            </a:r>
            <a:endParaRPr lang="en-US" altLang="zh-CN" sz="3600" dirty="0">
              <a:solidFill>
                <a:schemeClr val="tx1"/>
              </a:solidFill>
              <a:latin typeface="微软雅黑" panose="020B0503020204020204" pitchFamily="34" charset="-122"/>
              <a:ea typeface="微软雅黑" panose="020B0503020204020204" pitchFamily="34" charset="-122"/>
            </a:endParaRPr>
          </a:p>
          <a:p>
            <a:pPr marL="342900" indent="-342900" defTabSz="685800">
              <a:lnSpc>
                <a:spcPct val="140000"/>
              </a:lnSpc>
              <a:spcAft>
                <a:spcPts val="0"/>
              </a:spcAft>
              <a:buFont typeface="+mj-ea"/>
              <a:buAutoNum type="circleNumDbPlain"/>
            </a:pPr>
            <a:r>
              <a:rPr lang="zh-CN" altLang="en-US" sz="3600" dirty="0">
                <a:solidFill>
                  <a:schemeClr val="tx1"/>
                </a:solidFill>
                <a:latin typeface="微软雅黑" panose="020B0503020204020204" pitchFamily="34" charset="-122"/>
                <a:ea typeface="微软雅黑" panose="020B0503020204020204" pitchFamily="34" charset="-122"/>
              </a:rPr>
              <a:t>完成场地清理和垃圾清运后，扫描</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科研实验申请表二维码</a:t>
            </a:r>
            <a:r>
              <a:rPr lang="en-US" altLang="zh-CN" sz="3600" dirty="0">
                <a:solidFill>
                  <a:schemeClr val="tx1"/>
                </a:solidFill>
                <a:latin typeface="微软雅黑" panose="020B0503020204020204" pitchFamily="34" charset="-122"/>
                <a:ea typeface="微软雅黑" panose="020B0503020204020204" pitchFamily="34" charset="-122"/>
              </a:rPr>
              <a:t>】</a:t>
            </a:r>
            <a:r>
              <a:rPr lang="zh-CN" altLang="en-US" sz="3600" dirty="0">
                <a:solidFill>
                  <a:schemeClr val="tx1"/>
                </a:solidFill>
                <a:latin typeface="微软雅黑" panose="020B0503020204020204" pitchFamily="34" charset="-122"/>
                <a:ea typeface="微软雅黑" panose="020B0503020204020204" pitchFamily="34" charset="-122"/>
              </a:rPr>
              <a:t>，记录场地卫生情况，完成实验场地清理交接。协助结清试验费用，办理缴费签字事项。</a:t>
            </a:r>
          </a:p>
        </p:txBody>
      </p:sp>
    </p:spTree>
    <p:extLst>
      <p:ext uri="{BB962C8B-B14F-4D97-AF65-F5344CB8AC3E}">
        <p14:creationId xmlns:p14="http://schemas.microsoft.com/office/powerpoint/2010/main" val="299295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7E0E2A-7E92-468F-8A7D-187616620035}"/>
              </a:ext>
            </a:extLst>
          </p:cNvPr>
          <p:cNvSpPr>
            <a:spLocks noGrp="1"/>
          </p:cNvSpPr>
          <p:nvPr>
            <p:ph type="title"/>
          </p:nvPr>
        </p:nvSpPr>
        <p:spPr>
          <a:xfrm>
            <a:off x="456300" y="0"/>
            <a:ext cx="8226900" cy="510311"/>
          </a:xfrm>
        </p:spPr>
        <p:txBody>
          <a:bodyPr/>
          <a:lstStyle/>
          <a:p>
            <a:r>
              <a:rPr lang="zh-CN" altLang="en-US" sz="2000" spc="0" dirty="0">
                <a:solidFill>
                  <a:srgbClr val="A6262D"/>
                </a:solidFill>
              </a:rPr>
              <a:t>二、实验申请与设备预约</a:t>
            </a:r>
          </a:p>
        </p:txBody>
      </p:sp>
      <p:sp>
        <p:nvSpPr>
          <p:cNvPr id="5" name="文本占位符 4">
            <a:extLst>
              <a:ext uri="{FF2B5EF4-FFF2-40B4-BE49-F238E27FC236}">
                <a16:creationId xmlns:a16="http://schemas.microsoft.com/office/drawing/2014/main" id="{615B01EC-A25E-4A6A-B993-97916E26ED2B}"/>
              </a:ext>
            </a:extLst>
          </p:cNvPr>
          <p:cNvSpPr>
            <a:spLocks noGrp="1"/>
          </p:cNvSpPr>
          <p:nvPr>
            <p:ph sz="half" idx="2"/>
          </p:nvPr>
        </p:nvSpPr>
        <p:spPr>
          <a:xfrm>
            <a:off x="381110" y="666800"/>
            <a:ext cx="8310190" cy="3945022"/>
          </a:xfrm>
        </p:spPr>
        <p:txBody>
          <a:bodyPr>
            <a:normAutofit/>
          </a:bodyPr>
          <a:lstStyle/>
          <a:p>
            <a:pPr marL="0" indent="0">
              <a:lnSpc>
                <a:spcPct val="140000"/>
              </a:lnSpc>
              <a:spcAft>
                <a:spcPts val="0"/>
              </a:spcAft>
              <a:buNone/>
            </a:pPr>
            <a:r>
              <a:rPr lang="en-US" altLang="zh-CN" sz="1700" b="1" dirty="0">
                <a:solidFill>
                  <a:srgbClr val="3333FF"/>
                </a:solidFill>
                <a:latin typeface="楷体" panose="02010609060101010101" pitchFamily="49" charset="-122"/>
                <a:ea typeface="楷体" panose="02010609060101010101" pitchFamily="49" charset="-122"/>
              </a:rPr>
              <a:t>2</a:t>
            </a:r>
            <a:r>
              <a:rPr lang="zh-CN" altLang="en-US" sz="1700" b="1" dirty="0">
                <a:solidFill>
                  <a:srgbClr val="3333FF"/>
                </a:solidFill>
                <a:latin typeface="楷体" panose="02010609060101010101" pitchFamily="49" charset="-122"/>
                <a:ea typeface="楷体" panose="02010609060101010101" pitchFamily="49" charset="-122"/>
              </a:rPr>
              <a:t>、设备预约</a:t>
            </a:r>
            <a:endParaRPr lang="en-US" altLang="zh-CN" sz="1700" b="1" dirty="0">
              <a:solidFill>
                <a:srgbClr val="3333FF"/>
              </a:solidFill>
              <a:latin typeface="楷体" panose="02010609060101010101" pitchFamily="49" charset="-122"/>
              <a:ea typeface="楷体" panose="02010609060101010101" pitchFamily="49"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提前参加大精仪器的设备培训和操作实践，学习操作使用大精仪器。</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加入指导老师课题组。根据试验数量，估算大精仪使用费，找指导老师开预约报销单进行校内转账</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11070-46932021001</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，提交给黄亮老师。</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按大精仪使用计划，在大精仪共享平台</a:t>
            </a:r>
            <a:r>
              <a:rPr lang="zh-CN" altLang="en-US" sz="1500" dirty="0">
                <a:solidFill>
                  <a:srgbClr val="FF0000"/>
                </a:solidFill>
                <a:latin typeface="微软雅黑" panose="020B0503020204020204" pitchFamily="34" charset="-122"/>
                <a:ea typeface="微软雅黑" panose="020B0503020204020204" pitchFamily="34" charset="-122"/>
              </a:rPr>
              <a:t>（</a:t>
            </a:r>
            <a:r>
              <a:rPr lang="en-US" altLang="zh-CN" sz="1500" dirty="0">
                <a:solidFill>
                  <a:srgbClr val="FF0000"/>
                </a:solidFill>
                <a:latin typeface="微软雅黑" panose="020B0503020204020204" pitchFamily="34" charset="-122"/>
                <a:ea typeface="微软雅黑" panose="020B0503020204020204" pitchFamily="34" charset="-122"/>
              </a:rPr>
              <a:t>yqgx.hfut.edu.cn</a:t>
            </a:r>
            <a:r>
              <a:rPr lang="zh-CN" altLang="en-US" sz="1500" dirty="0">
                <a:solidFill>
                  <a:srgbClr val="FF0000"/>
                </a:solidFill>
                <a:latin typeface="微软雅黑" panose="020B0503020204020204" pitchFamily="34" charset="-122"/>
                <a:ea typeface="微软雅黑" panose="020B0503020204020204" pitchFamily="34" charset="-122"/>
              </a:rPr>
              <a:t>）</a:t>
            </a:r>
            <a:r>
              <a:rPr lang="zh-CN" altLang="en-US" sz="1500" dirty="0">
                <a:solidFill>
                  <a:schemeClr val="tx1"/>
                </a:solidFill>
                <a:latin typeface="微软雅黑" panose="020B0503020204020204" pitchFamily="34" charset="-122"/>
                <a:ea typeface="微软雅黑" panose="020B0503020204020204" pitchFamily="34" charset="-122"/>
              </a:rPr>
              <a:t>提前预约使用设备。</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rgbClr val="FF0000"/>
                </a:solidFill>
                <a:latin typeface="微软雅黑" panose="020B0503020204020204" pitchFamily="34" charset="-122"/>
                <a:ea typeface="微软雅黑" panose="020B0503020204020204" pitchFamily="34" charset="-122"/>
              </a:rPr>
              <a:t>大精仪需严格按章操作，遇到设备异常及时停机并汇报，严禁设备带病运行。大精仪停机检修期间不收费。</a:t>
            </a:r>
            <a:endParaRPr lang="en-US" altLang="zh-CN" sz="1500" dirty="0">
              <a:solidFill>
                <a:srgbClr val="FF0000"/>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r>
              <a:rPr lang="zh-CN" altLang="en-US" sz="1500" dirty="0">
                <a:solidFill>
                  <a:schemeClr val="tx1"/>
                </a:solidFill>
                <a:latin typeface="微软雅黑" panose="020B0503020204020204" pitchFamily="34" charset="-122"/>
                <a:ea typeface="微软雅黑" panose="020B0503020204020204" pitchFamily="34" charset="-122"/>
              </a:rPr>
              <a:t>试验需连续完成，大精仪连续收费。不恶意拖沓试验，试验计划重大调整需及时上报。</a:t>
            </a:r>
            <a:endParaRPr lang="en-US" altLang="zh-CN" sz="1500" dirty="0">
              <a:solidFill>
                <a:schemeClr val="tx1"/>
              </a:solidFill>
              <a:latin typeface="微软雅黑" panose="020B0503020204020204" pitchFamily="34" charset="-122"/>
              <a:ea typeface="微软雅黑" panose="020B0503020204020204" pitchFamily="34" charset="-122"/>
            </a:endParaRPr>
          </a:p>
          <a:p>
            <a:pPr marL="342900" indent="-342900">
              <a:lnSpc>
                <a:spcPct val="140000"/>
              </a:lnSpc>
              <a:spcAft>
                <a:spcPts val="0"/>
              </a:spcAft>
              <a:buFont typeface="+mj-ea"/>
              <a:buAutoNum type="circleNumDbPlain"/>
            </a:pPr>
            <a:endParaRPr lang="en-US" altLang="zh-CN" sz="14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594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fontScale="92500"/>
          </a:bodyPr>
          <a:lstStyle/>
          <a:p>
            <a:r>
              <a:rPr lang="en-US" altLang="zh-CN" sz="1600" b="1" dirty="0">
                <a:solidFill>
                  <a:srgbClr val="3333FF"/>
                </a:solidFill>
                <a:latin typeface="楷体" panose="02010609060101010101" pitchFamily="49" charset="-122"/>
                <a:ea typeface="楷体" panose="02010609060101010101" pitchFamily="49" charset="-122"/>
              </a:rPr>
              <a:t>1</a:t>
            </a:r>
            <a:r>
              <a:rPr lang="zh-CN" altLang="en-US" sz="1600" b="1" dirty="0">
                <a:solidFill>
                  <a:srgbClr val="3333FF"/>
                </a:solidFill>
                <a:latin typeface="楷体" panose="02010609060101010101" pitchFamily="49" charset="-122"/>
                <a:ea typeface="楷体" panose="02010609060101010101" pitchFamily="49" charset="-122"/>
              </a:rPr>
              <a:t>、实验安全</a:t>
            </a:r>
            <a:endParaRPr lang="en-US" altLang="zh-CN" sz="16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进入实验场地需穿着试验服装，严禁穿拖鞋等不合规着装</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不得将违法规定物品带入实验室，如饮料和食品等</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试验用电禁止串联插线板，禁止使用大功率电器</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烘箱等高温设备严禁过夜使用，加热、恒温等设备使用必须定时按操作规程驻守</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巡视</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使用</a:t>
            </a:r>
            <a:r>
              <a:rPr lang="zh-CN" altLang="en-US" sz="1400" dirty="0">
                <a:solidFill>
                  <a:srgbClr val="FF0000"/>
                </a:solidFill>
                <a:latin typeface="微软雅黑" panose="020B0503020204020204" pitchFamily="34" charset="-122"/>
                <a:ea typeface="微软雅黑" panose="020B0503020204020204" pitchFamily="34" charset="-122"/>
              </a:rPr>
              <a:t>化学药品要主动声明</a:t>
            </a:r>
            <a:r>
              <a:rPr lang="zh-CN" altLang="en-US" sz="1400" dirty="0">
                <a:solidFill>
                  <a:schemeClr val="tx1"/>
                </a:solidFill>
                <a:latin typeface="微软雅黑" panose="020B0503020204020204" pitchFamily="34" charset="-122"/>
                <a:ea typeface="微软雅黑" panose="020B0503020204020204" pitchFamily="34" charset="-122"/>
              </a:rPr>
              <a:t>，必须张贴标识，试剂瓶要主动回收，严禁随意丢弃试剂瓶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严禁私自购买化学试剂（需从学校化学品平台申报购买），且使用需报知实验室</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严禁擅自启动须经培训和申报许可使用的设备（取切样机等）</a:t>
            </a:r>
            <a:endParaRPr lang="en-US" altLang="zh-CN" sz="1400" dirty="0">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禁止给电瓶车充电</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不服从实验室老师管理的停止实验，驱逐出实验室</a:t>
            </a:r>
            <a:endParaRPr lang="en-US" altLang="zh-CN" sz="1400" dirty="0">
              <a:solidFill>
                <a:srgbClr val="FF0000"/>
              </a:solidFill>
              <a:latin typeface="微软雅黑" panose="020B0503020204020204" pitchFamily="34" charset="-122"/>
              <a:ea typeface="微软雅黑" panose="020B0503020204020204" pitchFamily="34"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160981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2</a:t>
            </a:r>
            <a:r>
              <a:rPr lang="zh-CN" altLang="en-US" sz="1400" b="1" dirty="0">
                <a:solidFill>
                  <a:srgbClr val="3333FF"/>
                </a:solidFill>
                <a:latin typeface="楷体" panose="02010609060101010101" pitchFamily="49" charset="-122"/>
                <a:ea typeface="楷体" panose="02010609060101010101" pitchFamily="49" charset="-122"/>
              </a:rPr>
              <a:t>、仪器设备</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大精仪使用前需完成培训，设备异常需及时停止实验，禁止设备带病运行</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设备借用需完成借用手续，归还需完整，损坏需赔偿或修理</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实验室特殊设备需培训后操作，并严格按操作步骤和规程开展实验</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试验中连续运行设备需按操作规程值守，严禁实验期间脱岗</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3</a:t>
            </a:r>
            <a:r>
              <a:rPr lang="zh-CN" altLang="en-US" sz="1400" b="1" dirty="0">
                <a:solidFill>
                  <a:srgbClr val="3333FF"/>
                </a:solidFill>
                <a:latin typeface="楷体" panose="02010609060101010101" pitchFamily="49" charset="-122"/>
                <a:ea typeface="楷体" panose="02010609060101010101" pitchFamily="49" charset="-122"/>
              </a:rPr>
              <a:t>、场地卫生</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rgbClr val="FF0000"/>
                </a:solidFill>
                <a:latin typeface="微软雅黑" panose="020B0503020204020204" pitchFamily="34" charset="-122"/>
                <a:ea typeface="微软雅黑" panose="020B0503020204020204" pitchFamily="34" charset="-122"/>
              </a:rPr>
              <a:t>禁止在实验场地内饮水、饮食、吸烟</a:t>
            </a:r>
            <a:r>
              <a:rPr lang="zh-CN" altLang="en-US" sz="1400" dirty="0">
                <a:solidFill>
                  <a:schemeClr val="tx1"/>
                </a:solidFill>
                <a:latin typeface="微软雅黑" panose="020B0503020204020204" pitchFamily="34" charset="-122"/>
                <a:ea typeface="微软雅黑" panose="020B0503020204020204" pitchFamily="34" charset="-122"/>
              </a:rPr>
              <a:t>，水杯放置水杯架</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离开实验室需关水、关电、关门、关窗</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每日做好本实验场地内的卫生清洁，实验物品归位，个人物品集中存放</a:t>
            </a: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4246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ABDF42-988F-44DF-893B-5353F93FC3CF}"/>
              </a:ext>
            </a:extLst>
          </p:cNvPr>
          <p:cNvSpPr>
            <a:spLocks noGrp="1"/>
          </p:cNvSpPr>
          <p:nvPr>
            <p:ph type="title"/>
          </p:nvPr>
        </p:nvSpPr>
        <p:spPr/>
        <p:txBody>
          <a:bodyPr/>
          <a:lstStyle/>
          <a:p>
            <a:r>
              <a:rPr lang="zh-CN" altLang="en-US" dirty="0"/>
              <a:t>三、实验室日常管理要求</a:t>
            </a:r>
          </a:p>
        </p:txBody>
      </p:sp>
      <p:sp>
        <p:nvSpPr>
          <p:cNvPr id="3" name="文本占位符 2">
            <a:extLst>
              <a:ext uri="{FF2B5EF4-FFF2-40B4-BE49-F238E27FC236}">
                <a16:creationId xmlns:a16="http://schemas.microsoft.com/office/drawing/2014/main" id="{E9616EE3-BB52-4670-A5A4-61E78177D6C0}"/>
              </a:ext>
            </a:extLst>
          </p:cNvPr>
          <p:cNvSpPr>
            <a:spLocks noGrp="1"/>
          </p:cNvSpPr>
          <p:nvPr>
            <p:ph type="body" idx="1"/>
          </p:nvPr>
        </p:nvSpPr>
        <p:spPr>
          <a:xfrm>
            <a:off x="585470" y="742998"/>
            <a:ext cx="7843520" cy="4038494"/>
          </a:xfrm>
        </p:spPr>
        <p:txBody>
          <a:bodyPr>
            <a:normAutofit/>
          </a:bodyPr>
          <a:lstStyle/>
          <a:p>
            <a:r>
              <a:rPr lang="en-US" altLang="zh-CN" sz="1400" b="1" dirty="0">
                <a:solidFill>
                  <a:srgbClr val="3333FF"/>
                </a:solidFill>
                <a:latin typeface="楷体" panose="02010609060101010101" pitchFamily="49" charset="-122"/>
                <a:ea typeface="楷体" panose="02010609060101010101" pitchFamily="49" charset="-122"/>
              </a:rPr>
              <a:t>4</a:t>
            </a:r>
            <a:r>
              <a:rPr lang="zh-CN" altLang="en-US" sz="1400" b="1" dirty="0">
                <a:solidFill>
                  <a:srgbClr val="3333FF"/>
                </a:solidFill>
                <a:latin typeface="楷体" panose="02010609060101010101" pitchFamily="49" charset="-122"/>
                <a:ea typeface="楷体" panose="02010609060101010101" pitchFamily="49" charset="-122"/>
              </a:rPr>
              <a:t>、废弃物处置</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生活垃圾倒入厕所旁垃圾桶，固体废弃物（废土、废石等）集中放入垃圾斗，固废代处理需缴费。</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严禁随意丢弃化学试剂品</a:t>
            </a: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试剂瓶，严禁藏匿化学药品，严禁用饮料瓶装化学试剂</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严禁不申报偷往实验室运进实验材料</a:t>
            </a:r>
            <a:endParaRPr lang="en-US" altLang="zh-CN" sz="1400" dirty="0">
              <a:solidFill>
                <a:schemeClr val="tx1"/>
              </a:solidFill>
              <a:latin typeface="微软雅黑" panose="020B0503020204020204" pitchFamily="34" charset="-122"/>
              <a:ea typeface="微软雅黑" panose="020B0503020204020204" pitchFamily="34" charset="-122"/>
            </a:endParaRPr>
          </a:p>
          <a:p>
            <a:r>
              <a:rPr lang="en-US" altLang="zh-CN" sz="1400" b="1" dirty="0">
                <a:solidFill>
                  <a:srgbClr val="3333FF"/>
                </a:solidFill>
                <a:latin typeface="楷体" panose="02010609060101010101" pitchFamily="49" charset="-122"/>
                <a:ea typeface="楷体" panose="02010609060101010101" pitchFamily="49" charset="-122"/>
              </a:rPr>
              <a:t>5</a:t>
            </a:r>
            <a:r>
              <a:rPr lang="zh-CN" altLang="en-US" sz="1400" b="1" dirty="0">
                <a:solidFill>
                  <a:srgbClr val="3333FF"/>
                </a:solidFill>
                <a:latin typeface="楷体" panose="02010609060101010101" pitchFamily="49" charset="-122"/>
                <a:ea typeface="楷体" panose="02010609060101010101" pitchFamily="49" charset="-122"/>
              </a:rPr>
              <a:t>、时间安排</a:t>
            </a:r>
            <a:endParaRPr lang="en-US" altLang="zh-CN" sz="1400" b="1" dirty="0">
              <a:solidFill>
                <a:srgbClr val="3333FF"/>
              </a:solidFill>
              <a:latin typeface="楷体" panose="02010609060101010101" pitchFamily="49" charset="-122"/>
              <a:ea typeface="楷体" panose="02010609060101010101" pitchFamily="49"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实验室工作时间全天开放</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r>
              <a:rPr lang="zh-CN" altLang="en-US" sz="1400" dirty="0">
                <a:solidFill>
                  <a:schemeClr val="tx1"/>
                </a:solidFill>
                <a:latin typeface="微软雅黑" panose="020B0503020204020204" pitchFamily="34" charset="-122"/>
                <a:ea typeface="微软雅黑" panose="020B0503020204020204" pitchFamily="34" charset="-122"/>
              </a:rPr>
              <a:t>夜间、寒暑假、节假日实验需提前申请。如有大精仪使用和复杂实验活动，需指导老师在场。</a:t>
            </a:r>
            <a:endParaRPr lang="en-US" altLang="zh-CN" sz="1400" dirty="0">
              <a:solidFill>
                <a:schemeClr val="tx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p"/>
            </a:pPr>
            <a:endParaRPr lang="en-US" altLang="zh-CN" sz="1400"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a:p>
            <a:endParaRPr lang="en-US" altLang="zh-CN" sz="1400" b="1" dirty="0">
              <a:solidFill>
                <a:srgbClr val="3333FF"/>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16437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ce69325-7cc6-47e8-9bf2-4cde19d7e3b4"/>
  <p:tag name="COMMONDATA" val="eyJoZGlkIjoiNTYyOTY1YmI1NGRlNjM1ODRiOWI4ZTdhZGYyNWY5Mj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2115</Words>
  <Application>Microsoft Office PowerPoint</Application>
  <PresentationFormat>全屏显示(16:9)</PresentationFormat>
  <Paragraphs>192</Paragraphs>
  <Slides>42</Slides>
  <Notes>1</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42</vt:i4>
      </vt:variant>
    </vt:vector>
  </HeadingPairs>
  <TitlesOfParts>
    <vt:vector size="55" baseType="lpstr">
      <vt:lpstr>SJQY</vt:lpstr>
      <vt:lpstr>Yu Gothic</vt:lpstr>
      <vt:lpstr>仿宋</vt:lpstr>
      <vt:lpstr>黑体</vt:lpstr>
      <vt:lpstr>楷体</vt:lpstr>
      <vt:lpstr>微软雅黑</vt:lpstr>
      <vt:lpstr>Arial</vt:lpstr>
      <vt:lpstr>Calibri</vt:lpstr>
      <vt:lpstr>Times New Roman</vt:lpstr>
      <vt:lpstr>Wingdings</vt:lpstr>
      <vt:lpstr>自定义设计方案</vt:lpstr>
      <vt:lpstr>1_自定义设计方案</vt:lpstr>
      <vt:lpstr>2_自定义设计方案</vt:lpstr>
      <vt:lpstr>PowerPoint 演示文稿</vt:lpstr>
      <vt:lpstr>一、岩土力学实验室简介</vt:lpstr>
      <vt:lpstr>一、实验室简介</vt:lpstr>
      <vt:lpstr>一、实验室简介</vt:lpstr>
      <vt:lpstr>二、实验申请与设备预约</vt:lpstr>
      <vt:lpstr>二、实验申请与设备预约</vt:lpstr>
      <vt:lpstr>三、实验室日常管理要求</vt:lpstr>
      <vt:lpstr>三、实验室日常管理要求</vt:lpstr>
      <vt:lpstr>三、实验室日常管理要求</vt:lpstr>
      <vt:lpstr>四、岩土力学实验室主要安全风险及预案</vt:lpstr>
      <vt:lpstr>五、地震与火灾疏散预案</vt:lpstr>
      <vt:lpstr>六、安全责任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朱玟雅</dc:creator>
  <cp:lastModifiedBy>LIANG HUANG</cp:lastModifiedBy>
  <cp:revision>2772</cp:revision>
  <cp:lastPrinted>2021-11-01T08:10:00Z</cp:lastPrinted>
  <dcterms:created xsi:type="dcterms:W3CDTF">2016-03-15T10:07:00Z</dcterms:created>
  <dcterms:modified xsi:type="dcterms:W3CDTF">2025-05-14T00:44:03Z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RubyTemplateID">
    <vt:lpwstr>2</vt:lpwstr>
  </property>
  <property fmtid="{D5CDD505-2E9C-101B-9397-08002B2CF9AE}" pid="4" name="ICV">
    <vt:lpwstr>35084BD768BD4DD9856226114AF892A7</vt:lpwstr>
  </property>
</Properties>
</file>