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image61.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Lst>
  <p:notesMasterIdLst>
    <p:notesMasterId r:id="rId45"/>
  </p:notesMasterIdLst>
  <p:handoutMasterIdLst>
    <p:handoutMasterId r:id="rId46"/>
  </p:handoutMasterIdLst>
  <p:sldIdLst>
    <p:sldId id="2865" r:id="rId4"/>
    <p:sldId id="2866" r:id="rId5"/>
    <p:sldId id="2870" r:id="rId6"/>
    <p:sldId id="2872" r:id="rId7"/>
    <p:sldId id="2873" r:id="rId8"/>
    <p:sldId id="2874" r:id="rId9"/>
    <p:sldId id="2875" r:id="rId10"/>
    <p:sldId id="2868" r:id="rId11"/>
    <p:sldId id="2877" r:id="rId12"/>
    <p:sldId id="2878" r:id="rId13"/>
    <p:sldId id="2867"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7" r:id="rId44"/>
  </p:sldIdLst>
  <p:sldSz cx="9144000" cy="5143500" type="screen16x9"/>
  <p:notesSz cx="6858000" cy="9947275"/>
  <p:custDataLst>
    <p:tags r:id="rId47"/>
  </p:custDataLst>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707">
          <p15:clr>
            <a:srgbClr val="A4A3A4"/>
          </p15:clr>
        </p15:guide>
        <p15:guide id="2" pos="288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cmAuthor id="2" name="作者" initials="A" lastIdx="0" clrIdx="1"/>
  <p:cmAuthor id="3" name="xu cs" initials="xc"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A6242C"/>
    <a:srgbClr val="305FB0"/>
    <a:srgbClr val="6096E6"/>
    <a:srgbClr val="4A050A"/>
    <a:srgbClr val="4F7FBC"/>
    <a:srgbClr val="D55959"/>
    <a:srgbClr val="F8941A"/>
    <a:srgbClr val="0285BC"/>
    <a:srgbClr val="F0C9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96" autoAdjust="0"/>
    <p:restoredTop sz="94660"/>
  </p:normalViewPr>
  <p:slideViewPr>
    <p:cSldViewPr showGuides="1">
      <p:cViewPr varScale="1">
        <p:scale>
          <a:sx n="109" d="100"/>
          <a:sy n="109" d="100"/>
        </p:scale>
        <p:origin x="523" y="82"/>
      </p:cViewPr>
      <p:guideLst>
        <p:guide orient="horz" pos="1707"/>
        <p:guide pos="288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818"/>
    </p:cViewPr>
  </p:sorterViewPr>
  <p:gridSpacing cx="76198" cy="7619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sz="quarter" idx="1"/>
          </p:nvPr>
        </p:nvSpPr>
        <p:spPr>
          <a:xfrm>
            <a:off x="3884613" y="0"/>
            <a:ext cx="2971800" cy="499091"/>
          </a:xfrm>
          <a:prstGeom prst="rect">
            <a:avLst/>
          </a:prstGeom>
        </p:spPr>
        <p:txBody>
          <a:bodyPr vert="horz" lIns="91440" tIns="45720" rIns="91440" bIns="45720" rtlCol="0"/>
          <a:lstStyle>
            <a:lvl1pPr algn="r">
              <a:defRPr sz="1200"/>
            </a:lvl1pPr>
          </a:lstStyle>
          <a:p>
            <a:pPr fontAlgn="base"/>
            <a:fld id="{0F9B84EA-7D68-4D60-9CB1-D50884785D1C}" type="datetimeFigureOut">
              <a:rPr lang="zh-CN" altLang="en-US" strike="noStrike" noProof="1" smtClean="0">
                <a:latin typeface="Arial" panose="020B0604020202020204" pitchFamily="34" charset="0"/>
                <a:ea typeface="宋体" panose="02010600030101010101" pitchFamily="2" charset="-122"/>
                <a:cs typeface="+mn-cs"/>
              </a:rPr>
              <a:t>2023/10/2</a:t>
            </a:fld>
            <a:endParaRPr lang="zh-CN" altLang="en-US" strike="noStrike" noProof="1"/>
          </a:p>
        </p:txBody>
      </p:sp>
      <p:sp>
        <p:nvSpPr>
          <p:cNvPr id="4" name="页脚占位符 3"/>
          <p:cNvSpPr>
            <a:spLocks noGrp="1"/>
          </p:cNvSpPr>
          <p:nvPr>
            <p:ph type="ftr" sz="quarter" idx="2"/>
          </p:nvPr>
        </p:nvSpPr>
        <p:spPr>
          <a:xfrm>
            <a:off x="0" y="9448185"/>
            <a:ext cx="2971800" cy="499091"/>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5" name="灯片编号占位符 4"/>
          <p:cNvSpPr>
            <a:spLocks noGrp="1"/>
          </p:cNvSpPr>
          <p:nvPr>
            <p:ph type="sldNum" sz="quarter" idx="3"/>
          </p:nvPr>
        </p:nvSpPr>
        <p:spPr>
          <a:xfrm>
            <a:off x="3884613" y="9448185"/>
            <a:ext cx="2971800" cy="499091"/>
          </a:xfrm>
          <a:prstGeom prst="rect">
            <a:avLst/>
          </a:prstGeom>
        </p:spPr>
        <p:txBody>
          <a:bodyPr vert="horz" lIns="91440" tIns="45720" rIns="91440" bIns="45720" rtlCol="0" anchor="b"/>
          <a:lstStyle>
            <a:lvl1pPr algn="r">
              <a:defRPr sz="1200"/>
            </a:lvl1pPr>
          </a:lstStyle>
          <a:p>
            <a:pPr fontAlgn="base"/>
            <a:fld id="{8D4E0FC9-F1F8-4FAE-9988-3BA365CFD46F}"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97364"/>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fontAlgn="auto">
              <a:defRPr/>
            </a:pPr>
            <a:endParaRPr lang="zh-CN" altLang="en-US" strike="noStrike" noProof="1"/>
          </a:p>
        </p:txBody>
      </p:sp>
      <p:sp>
        <p:nvSpPr>
          <p:cNvPr id="3" name="日期占位符 2"/>
          <p:cNvSpPr>
            <a:spLocks noGrp="1"/>
          </p:cNvSpPr>
          <p:nvPr>
            <p:ph type="dt" idx="1"/>
          </p:nvPr>
        </p:nvSpPr>
        <p:spPr>
          <a:xfrm>
            <a:off x="3884613" y="0"/>
            <a:ext cx="2971800" cy="497364"/>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fontAlgn="auto">
              <a:defRPr/>
            </a:pPr>
            <a:fld id="{8AAC0FA5-CDB0-40D8-A280-24D225697B60}" type="datetimeFigureOut">
              <a:rPr lang="zh-CN" altLang="en-US" strike="noStrike" noProof="1">
                <a:latin typeface="+mn-lt"/>
                <a:ea typeface="+mn-ea"/>
                <a:cs typeface="+mn-cs"/>
              </a:rPr>
              <a:t>2023/10/2</a:t>
            </a:fld>
            <a:endParaRPr lang="zh-CN" altLang="en-US" strike="noStrike" noProof="1"/>
          </a:p>
        </p:txBody>
      </p:sp>
      <p:sp>
        <p:nvSpPr>
          <p:cNvPr id="18436" name="幻灯片图像占位符 3"/>
          <p:cNvSpPr>
            <a:spLocks noGrp="1" noRot="1" noChangeAspect="1"/>
          </p:cNvSpPr>
          <p:nvPr>
            <p:ph type="sldImg"/>
          </p:nvPr>
        </p:nvSpPr>
        <p:spPr>
          <a:xfrm>
            <a:off x="114300" y="746125"/>
            <a:ext cx="6629400" cy="3730625"/>
          </a:xfrm>
          <a:prstGeom prst="rect">
            <a:avLst/>
          </a:prstGeom>
          <a:noFill/>
          <a:ln w="12700" cap="flat" cmpd="sng">
            <a:solidFill>
              <a:srgbClr val="000000"/>
            </a:solidFill>
            <a:prstDash val="solid"/>
            <a:round/>
            <a:headEnd type="none" w="med" len="med"/>
            <a:tailEnd type="none" w="med" len="med"/>
          </a:ln>
        </p:spPr>
      </p:sp>
      <p:sp>
        <p:nvSpPr>
          <p:cNvPr id="18437" name="备注占位符 4"/>
          <p:cNvSpPr>
            <a:spLocks noGrp="1"/>
          </p:cNvSpPr>
          <p:nvPr>
            <p:ph type="body" sz="quarter"/>
          </p:nvPr>
        </p:nvSpPr>
        <p:spPr>
          <a:xfrm>
            <a:off x="685800" y="4724956"/>
            <a:ext cx="5486400" cy="4476274"/>
          </a:xfrm>
          <a:prstGeom prst="rect">
            <a:avLst/>
          </a:prstGeom>
          <a:noFill/>
          <a:ln w="9525">
            <a:noFill/>
          </a:ln>
        </p:spPr>
        <p:txBody>
          <a:bodyPr vert="horz" lIns="91440" tIns="45720" rIns="91440" bIns="45720" anchor="t"/>
          <a:lstStyle/>
          <a:p>
            <a:pPr lvl="0"/>
            <a:r>
              <a:rPr lang="zh-CN" altLang="en-US"/>
              <a:t>单击此处编辑母版文本样式</a:t>
            </a:r>
          </a:p>
          <a:p>
            <a:pPr lvl="1" indent="0"/>
            <a:r>
              <a:rPr lang="zh-CN" altLang="en-US"/>
              <a:t>第二级</a:t>
            </a:r>
          </a:p>
          <a:p>
            <a:pPr lvl="2" indent="0"/>
            <a:r>
              <a:rPr lang="zh-CN" altLang="en-US"/>
              <a:t>第三级</a:t>
            </a:r>
          </a:p>
          <a:p>
            <a:pPr lvl="3" indent="0"/>
            <a:r>
              <a:rPr lang="zh-CN" altLang="en-US"/>
              <a:t>第四级</a:t>
            </a:r>
          </a:p>
          <a:p>
            <a:pPr lvl="4" indent="0"/>
            <a:r>
              <a:rPr lang="zh-CN" altLang="en-US"/>
              <a:t>第五级</a:t>
            </a:r>
          </a:p>
        </p:txBody>
      </p:sp>
      <p:sp>
        <p:nvSpPr>
          <p:cNvPr id="6" name="页脚占位符 5"/>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fontAlgn="auto">
              <a:defRPr/>
            </a:pPr>
            <a:endParaRPr lang="zh-CN" altLang="en-US" strike="noStrike" noProof="1"/>
          </a:p>
        </p:txBody>
      </p:sp>
      <p:sp>
        <p:nvSpPr>
          <p:cNvPr id="7" name="灯片编号占位符 6"/>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fontAlgn="auto">
              <a:defRPr/>
            </a:pPr>
            <a:fld id="{49B08E2D-AA76-499C-AE92-D76270E8D771}" type="slidenum">
              <a:rPr lang="zh-CN" altLang="en-US" strike="noStrike" noProof="1">
                <a:latin typeface="+mn-lt"/>
                <a:ea typeface="+mn-ea"/>
                <a:cs typeface="+mn-cs"/>
              </a:rPr>
              <a:t>‹#›</a:t>
            </a:fld>
            <a:endParaRPr lang="zh-CN" altLang="en-US" strike="noStrike" noProof="1"/>
          </a:p>
        </p:txBody>
      </p:sp>
    </p:spTree>
    <p:extLst>
      <p:ext uri="{BB962C8B-B14F-4D97-AF65-F5344CB8AC3E}">
        <p14:creationId xmlns:p14="http://schemas.microsoft.com/office/powerpoint/2010/main" val="1521703839"/>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3.png"/><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4"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4"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image" Target="../media/image3.png"/><Relationship Id="rId4"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4"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4"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4"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4"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p>
        </p:txBody>
      </p:sp>
      <p:sp>
        <p:nvSpPr>
          <p:cNvPr id="3" name="日期占位符 2"/>
          <p:cNvSpPr>
            <a:spLocks noGrp="1"/>
          </p:cNvSpPr>
          <p:nvPr>
            <p:ph type="dt" sz="half" idx="10"/>
          </p:nvPr>
        </p:nvSpPr>
        <p:spPr/>
        <p:txBody>
          <a:body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456300" y="580602"/>
            <a:ext cx="8229600" cy="4112819"/>
          </a:xfrm>
        </p:spPr>
        <p:txBody>
          <a:bodyPr/>
          <a:lstStyle>
            <a:lvl1pPr marL="171450" indent="-17145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99100" y="1863326"/>
            <a:ext cx="7349400" cy="764234"/>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45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单击此处编辑标题</a:t>
            </a:r>
          </a:p>
        </p:txBody>
      </p:sp>
      <p:sp>
        <p:nvSpPr>
          <p:cNvPr id="7" name="文本占位符 6"/>
          <p:cNvSpPr>
            <a:spLocks noGrp="1"/>
          </p:cNvSpPr>
          <p:nvPr>
            <p:ph type="body" sz="quarter" idx="13"/>
          </p:nvPr>
        </p:nvSpPr>
        <p:spPr>
          <a:xfrm>
            <a:off x="899100" y="2670767"/>
            <a:ext cx="7349400" cy="353762"/>
          </a:xfrm>
        </p:spPr>
        <p:txBody>
          <a:bodyPr lIns="90000" tIns="46800" rIns="90000" bIns="46800">
            <a:normAutofit/>
          </a:bodyPr>
          <a:lstStyle>
            <a:lvl1pPr marL="0" indent="0" algn="ctr">
              <a:lnSpc>
                <a:spcPct val="110000"/>
              </a:lnSpc>
              <a:buNone/>
              <a:defRPr sz="1800" spc="200" baseline="0">
                <a:solidFill>
                  <a:schemeClr val="tx1">
                    <a:lumMod val="65000"/>
                    <a:lumOff val="35000"/>
                  </a:schemeClr>
                </a:solidFill>
              </a:defRPr>
            </a:lvl1pPr>
          </a:lstStyle>
          <a:p>
            <a:pPr lvl="0" fontAlgn="auto"/>
            <a:r>
              <a:rPr lang="zh-CN" altLang="en-US" strike="noStrike" noProof="1"/>
              <a:t>单击此处编辑母版文本样式</a:t>
            </a:r>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343"/>
            <a:ext cx="7772400" cy="1102995"/>
          </a:xfrm>
          <a:prstGeom prst="rect">
            <a:avLst/>
          </a:prstGeom>
        </p:spPr>
        <p:txBody>
          <a:bodyPr/>
          <a:lstStyle/>
          <a:p>
            <a:r>
              <a:rPr lang="zh-CN" altLang="en-US" dirty="0"/>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zh-CN" altLang="en-US" dirty="0"/>
              <a:t>单击此处编辑母版副标题样式</a:t>
            </a:r>
          </a:p>
        </p:txBody>
      </p:sp>
      <p:sp>
        <p:nvSpPr>
          <p:cNvPr id="4" name="日期占位符 3"/>
          <p:cNvSpPr>
            <a:spLocks noGrp="1" noChangeArrowheads="1"/>
          </p:cNvSpPr>
          <p:nvPr>
            <p:ph type="dt" sz="half" idx="10"/>
          </p:nvPr>
        </p:nvSpPr>
        <p:spPr/>
        <p:txBody>
          <a:bodyPr/>
          <a:lstStyle>
            <a:lvl1pPr>
              <a:defRPr/>
            </a:lvl1pPr>
          </a:lstStyle>
          <a:p>
            <a:pPr>
              <a:defRPr/>
            </a:pPr>
            <a:fld id="{F0D209B4-6CFD-474D-8E28-6962725F0733}" type="datetime1">
              <a:rPr lang="en-US"/>
              <a:t>10/2/2023</a:t>
            </a:fld>
            <a:endParaRPr 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dirty="0"/>
          </a:p>
        </p:txBody>
      </p:sp>
      <p:sp>
        <p:nvSpPr>
          <p:cNvPr id="6" name="灯片编号占位符 5"/>
          <p:cNvSpPr>
            <a:spLocks noGrp="1" noChangeArrowheads="1"/>
          </p:cNvSpPr>
          <p:nvPr>
            <p:ph type="sldNum" sz="quarter" idx="12"/>
          </p:nvPr>
        </p:nvSpPr>
        <p:spPr/>
        <p:txBody>
          <a:bodyPr/>
          <a:lstStyle>
            <a:lvl1pPr>
              <a:defRPr/>
            </a:lvl1pPr>
          </a:lstStyle>
          <a:p>
            <a:pPr>
              <a:defRPr/>
            </a:pPr>
            <a:fld id="{D7BD3565-84CA-4CFC-85E8-AD2968A5A099}" type="slidenum">
              <a:rPr lang="zh-CN" altLang="en-US"/>
              <a:t>‹#›</a:t>
            </a:fld>
            <a:endParaRPr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CFCFC"/>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52918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p>
        </p:txBody>
      </p:sp>
      <p:sp>
        <p:nvSpPr>
          <p:cNvPr id="3" name="日期占位符 2"/>
          <p:cNvSpPr>
            <a:spLocks noGrp="1"/>
          </p:cNvSpPr>
          <p:nvPr>
            <p:ph type="dt" sz="half" idx="10"/>
          </p:nvPr>
        </p:nvSpPr>
        <p:spPr/>
        <p:txBody>
          <a:body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idx="1"/>
          </p:nvPr>
        </p:nvSpPr>
        <p:spPr>
          <a:xfrm>
            <a:off x="456300" y="1117996"/>
            <a:ext cx="8226900" cy="3570024"/>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vl6pPr marL="1714500" indent="0">
              <a:buNone/>
              <a:defRPr/>
            </a:lvl6pPr>
          </a:lstStyle>
          <a:p>
            <a:pPr lvl="0" fontAlgn="auto"/>
            <a:r>
              <a:rPr sz="1350" strike="noStrike" noProof="1">
                <a:sym typeface="+mn-ea"/>
              </a:rPr>
              <a:t>单击此处编辑母版文本样式</a:t>
            </a:r>
            <a:endParaRPr strike="noStrike" noProof="1">
              <a:sym typeface="+mn-ea"/>
            </a:endParaRP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1">
          <a:blip r:embed="rId5" cstate="prin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59105" y="78105"/>
            <a:ext cx="5826760" cy="406400"/>
          </a:xfrm>
        </p:spPr>
        <p:txBody>
          <a:bodyPr lIns="90000" tIns="46800" rIns="90000" bIns="46800" anchor="b" anchorCtr="0">
            <a:normAutofit/>
          </a:bodyPr>
          <a:lstStyle>
            <a:lvl1pPr>
              <a:defRPr sz="2000" b="1" i="0" u="none" strike="noStrike" kern="1200" cap="none" spc="300" normalizeH="0" baseline="0">
                <a:solidFill>
                  <a:srgbClr val="A6262D"/>
                </a:solidFill>
                <a:effectLst/>
                <a:uFillTx/>
              </a:defRPr>
            </a:lvl1pPr>
          </a:lstStyle>
          <a:p>
            <a:pPr fontAlgn="auto"/>
            <a:r>
              <a:rPr lang="zh-CN" altLang="en-US" strike="noStrike" noProof="1"/>
              <a:t>单击此处编辑标题</a:t>
            </a:r>
          </a:p>
        </p:txBody>
      </p:sp>
      <p:sp>
        <p:nvSpPr>
          <p:cNvPr id="3" name="文本占位符 2"/>
          <p:cNvSpPr>
            <a:spLocks noGrp="1"/>
          </p:cNvSpPr>
          <p:nvPr>
            <p:ph type="body" idx="1" hasCustomPrompt="1"/>
          </p:nvPr>
        </p:nvSpPr>
        <p:spPr>
          <a:xfrm>
            <a:off x="585470" y="933450"/>
            <a:ext cx="7843520" cy="3277235"/>
          </a:xfrm>
        </p:spPr>
        <p:txBody>
          <a:bodyPr lIns="90000" tIns="46800" rIns="90000" bIns="46800">
            <a:normAutofit/>
          </a:bodyPr>
          <a:lstStyle>
            <a:lvl1pPr marL="0" indent="0" eaLnBrk="1" fontAlgn="auto" latinLnBrk="0" hangingPunct="1">
              <a:lnSpc>
                <a:spcPct val="130000"/>
              </a:lnSpc>
              <a:buNone/>
              <a:defRPr kumimoji="0" lang="zh-CN" altLang="en-US" sz="1350" b="0" i="0" u="none" strike="noStrike" kern="1200" cap="none" spc="150" normalizeH="0" baseline="0" noProof="1">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auto"/>
            <a:r>
              <a:rPr lang="zh-CN" altLang="en-US" sz="1350" strike="noStrike" noProof="1"/>
              <a:t>单击此处编辑文本</a:t>
            </a:r>
            <a:endParaRPr lang="zh-CN" altLang="en-US" strike="noStrike" noProof="1"/>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456300" y="1126097"/>
            <a:ext cx="3882600" cy="3561923"/>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808700" y="1126097"/>
            <a:ext cx="3882600" cy="3561923"/>
          </a:xfrm>
        </p:spPr>
        <p:txBody>
          <a:bodyPr lIns="90000" tIns="46800" rIns="90000" bIns="46800">
            <a:normAutofit/>
          </a:bodyPr>
          <a:lstStyle>
            <a:lvl1pPr marL="171450" indent="-171450" eaLnBrk="1" fontAlgn="auto" latinLnBrk="0" hangingPunct="1">
              <a:lnSpc>
                <a:spcPct val="130000"/>
              </a:lnSpc>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2pPr>
            <a:lvl3pPr marL="857250" indent="-171450" eaLnBrk="1" fontAlgn="auto" latinLnBrk="0" hangingPunct="1">
              <a:lnSpc>
                <a:spcPct val="120000"/>
              </a:lnSpc>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3pPr>
            <a:lvl4pPr marL="1200150" indent="-171450" eaLnBrk="1" fontAlgn="auto" latinLnBrk="0" hangingPunct="1">
              <a:lnSpc>
                <a:spcPct val="120000"/>
              </a:lnSpc>
              <a:buFont typeface="Wingdings" panose="05000000000000000000" charset="0"/>
              <a:buChar char=""/>
              <a:defRPr sz="105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4pPr>
            <a:lvl5pPr eaLnBrk="1" fontAlgn="auto" latinLnBrk="0" hangingPunct="1">
              <a:lnSpc>
                <a:spcPct val="120000"/>
              </a:lnSpc>
              <a:defRPr sz="1050" u="none" strike="noStrike" kern="1200" cap="none" spc="150" normalizeH="0">
                <a:solidFill>
                  <a:schemeClr val="tx1">
                    <a:lumMod val="65000"/>
                    <a:lumOff val="35000"/>
                  </a:schemeClr>
                </a:solidFill>
                <a:latin typeface="Arial" panose="020B0604020202020204" pitchFamily="34" charset="0"/>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5" name="日期占位符 4"/>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6" name="页脚占位符 5"/>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文本占位符 2"/>
          <p:cNvSpPr>
            <a:spLocks noGrp="1"/>
          </p:cNvSpPr>
          <p:nvPr>
            <p:ph type="body" idx="1" hasCustomPrompt="1"/>
          </p:nvPr>
        </p:nvSpPr>
        <p:spPr>
          <a:xfrm>
            <a:off x="456300" y="1072088"/>
            <a:ext cx="4006800" cy="286250"/>
          </a:xfrm>
        </p:spPr>
        <p:txBody>
          <a:bodyPr lIns="101600" tIns="38100" rIns="76200" bIns="38100" anchor="t" anchorCtr="0">
            <a:normAutofit/>
          </a:bodyPr>
          <a:lstStyle>
            <a:lvl1pPr marL="0" indent="0" eaLnBrk="1" fontAlgn="auto" latinLnBrk="0" hangingPunct="1">
              <a:lnSpc>
                <a:spcPct val="100000"/>
              </a:lnSpc>
              <a:spcAft>
                <a:spcPts val="0"/>
              </a:spcAft>
              <a:buNone/>
              <a:defRPr sz="1500" b="1" u="none" strike="noStrike" kern="1200" cap="none" spc="200" normalizeH="0" baseline="0">
                <a:solidFill>
                  <a:schemeClr val="tx1">
                    <a:lumMod val="75000"/>
                    <a:lumOff val="25000"/>
                  </a:schemeClr>
                </a:solidFill>
                <a:uFillTx/>
                <a:latin typeface="Arial" panose="020B0604020202020204" pitchFamily="34" charset="0"/>
                <a:ea typeface="黑体" panose="02010609060101010101" pitchFamily="49"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auto"/>
            <a:r>
              <a:rPr lang="zh-CN" altLang="en-US" strike="noStrike" noProof="1"/>
              <a:t>单击此处编辑文本</a:t>
            </a:r>
          </a:p>
        </p:txBody>
      </p:sp>
      <p:sp>
        <p:nvSpPr>
          <p:cNvPr id="4" name="内容占位符 3"/>
          <p:cNvSpPr>
            <a:spLocks noGrp="1"/>
          </p:cNvSpPr>
          <p:nvPr>
            <p:ph sz="half" idx="2"/>
          </p:nvPr>
        </p:nvSpPr>
        <p:spPr>
          <a:xfrm>
            <a:off x="456300" y="1390743"/>
            <a:ext cx="4006800" cy="3297277"/>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5" name="文本占位符 4"/>
          <p:cNvSpPr>
            <a:spLocks noGrp="1"/>
          </p:cNvSpPr>
          <p:nvPr>
            <p:ph type="body" sz="quarter" idx="3" hasCustomPrompt="1"/>
          </p:nvPr>
        </p:nvSpPr>
        <p:spPr>
          <a:xfrm>
            <a:off x="4676813" y="1066483"/>
            <a:ext cx="4006800" cy="28625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1" i="0" u="none" strike="noStrike" kern="1200" cap="none" spc="200" normalizeH="0" baseline="0" noProof="1" dirty="0">
                <a:solidFill>
                  <a:schemeClr val="tx1">
                    <a:lumMod val="75000"/>
                    <a:lumOff val="25000"/>
                  </a:schemeClr>
                </a:solidFill>
                <a:uFillTx/>
                <a:latin typeface="Arial" panose="020B0604020202020204" pitchFamily="34" charset="0"/>
                <a:ea typeface="黑体" panose="02010609060101010101" pitchFamily="49"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auto"/>
            <a:r>
              <a:rPr strike="noStrike" noProof="1">
                <a:sym typeface="+mn-ea"/>
              </a:rPr>
              <a:t>单击此处编辑文本</a:t>
            </a:r>
          </a:p>
        </p:txBody>
      </p:sp>
      <p:sp>
        <p:nvSpPr>
          <p:cNvPr id="6" name="内容占位符 5"/>
          <p:cNvSpPr>
            <a:spLocks noGrp="1"/>
          </p:cNvSpPr>
          <p:nvPr>
            <p:ph sz="quarter" idx="4"/>
          </p:nvPr>
        </p:nvSpPr>
        <p:spPr>
          <a:xfrm>
            <a:off x="4676813" y="1390743"/>
            <a:ext cx="4006800" cy="3297277"/>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7" name="日期占位符 6"/>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8" name="页脚占位符 7"/>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idx="1"/>
          </p:nvPr>
        </p:nvSpPr>
        <p:spPr>
          <a:xfrm>
            <a:off x="456300" y="1117996"/>
            <a:ext cx="8226900" cy="3570024"/>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vl6pPr marL="1714500" indent="0">
              <a:buNone/>
              <a:defRPr/>
            </a:lvl6pPr>
          </a:lstStyle>
          <a:p>
            <a:pPr lvl="0" fontAlgn="auto"/>
            <a:r>
              <a:rPr sz="1350" strike="noStrike" noProof="1">
                <a:sym typeface="+mn-ea"/>
              </a:rPr>
              <a:t>单击此处编辑母版文本样式</a:t>
            </a:r>
            <a:endParaRPr strike="noStrike" noProof="1">
              <a:sym typeface="+mn-ea"/>
            </a:endParaRP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3" name="页脚占位符 2"/>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4" name="灯片编号占位符 3"/>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456300" y="1166604"/>
            <a:ext cx="3924808" cy="345660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a:sym typeface="+mn-ea"/>
            </a:endParaRPr>
          </a:p>
        </p:txBody>
      </p:sp>
      <p:sp>
        <p:nvSpPr>
          <p:cNvPr id="4" name="文本占位符 3"/>
          <p:cNvSpPr>
            <a:spLocks noGrp="1"/>
          </p:cNvSpPr>
          <p:nvPr>
            <p:ph type="body" sz="half" idx="2"/>
          </p:nvPr>
        </p:nvSpPr>
        <p:spPr>
          <a:xfrm>
            <a:off x="4762800" y="1166604"/>
            <a:ext cx="3920400" cy="345660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3429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fontAlgn="auto"/>
            <a:r>
              <a:rPr strike="noStrike" noProof="1">
                <a:sym typeface="+mn-ea"/>
              </a:rPr>
              <a:t>单击此处编辑母版文本样式</a:t>
            </a:r>
          </a:p>
        </p:txBody>
      </p:sp>
      <p:sp>
        <p:nvSpPr>
          <p:cNvPr id="9" name="标题 8"/>
          <p:cNvSpPr>
            <a:spLocks noGrp="1"/>
          </p:cNvSpPr>
          <p:nvPr>
            <p:ph type="title"/>
          </p:nvPr>
        </p:nvSpPr>
        <p:spPr/>
        <p:txBody>
          <a:bodyPr/>
          <a:lstStyle>
            <a:lvl1pPr>
              <a:defRPr baseline="0"/>
            </a:lvl1pPr>
          </a:lstStyle>
          <a:p>
            <a:pPr fontAlgn="auto"/>
            <a:r>
              <a:rPr lang="zh-CN" altLang="en-US" strike="noStrike" noProof="1"/>
              <a:t>单击此处编辑母版标题样式</a:t>
            </a:r>
          </a:p>
        </p:txBody>
      </p:sp>
      <p:sp>
        <p:nvSpPr>
          <p:cNvPr id="5" name="日期占位符 4"/>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9EFD9D74-47D9-4702-A33C-335B63B48DBF}"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6" name="页脚占位符 5"/>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FABC47A4-756D-490B-A52F-7D9E2C9FC05F}"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676100" y="685920"/>
            <a:ext cx="783000" cy="377256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1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单击此处编辑标题</a:t>
            </a:r>
          </a:p>
        </p:txBody>
      </p:sp>
      <p:sp>
        <p:nvSpPr>
          <p:cNvPr id="3" name="竖排文字占位符 2"/>
          <p:cNvSpPr>
            <a:spLocks noGrp="1"/>
          </p:cNvSpPr>
          <p:nvPr>
            <p:ph type="body" orient="vert" idx="1"/>
          </p:nvPr>
        </p:nvSpPr>
        <p:spPr>
          <a:xfrm>
            <a:off x="685800" y="685920"/>
            <a:ext cx="6876900" cy="3772560"/>
          </a:xfrm>
        </p:spPr>
        <p:txBody>
          <a:bodyPr vert="eaVert" lIns="46800" tIns="46800" rIns="46800" bIns="46800"/>
          <a:lstStyle>
            <a:lvl1pPr marL="171450" indent="-17145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456300" y="580602"/>
            <a:ext cx="8229600" cy="4112819"/>
          </a:xfrm>
        </p:spPr>
        <p:txBody>
          <a:bodyPr/>
          <a:lstStyle>
            <a:lvl1pPr marL="171450" indent="-17145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99100" y="1863326"/>
            <a:ext cx="7349400" cy="764234"/>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45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单击此处编辑标题</a:t>
            </a:r>
          </a:p>
        </p:txBody>
      </p:sp>
      <p:sp>
        <p:nvSpPr>
          <p:cNvPr id="7" name="文本占位符 6"/>
          <p:cNvSpPr>
            <a:spLocks noGrp="1"/>
          </p:cNvSpPr>
          <p:nvPr>
            <p:ph type="body" sz="quarter" idx="13"/>
          </p:nvPr>
        </p:nvSpPr>
        <p:spPr>
          <a:xfrm>
            <a:off x="899100" y="2670767"/>
            <a:ext cx="7349400" cy="353762"/>
          </a:xfrm>
        </p:spPr>
        <p:txBody>
          <a:bodyPr lIns="90000" tIns="46800" rIns="90000" bIns="46800">
            <a:normAutofit/>
          </a:bodyPr>
          <a:lstStyle>
            <a:lvl1pPr marL="0" indent="0" algn="ctr">
              <a:lnSpc>
                <a:spcPct val="110000"/>
              </a:lnSpc>
              <a:buNone/>
              <a:defRPr sz="1800" spc="200" baseline="0">
                <a:solidFill>
                  <a:schemeClr val="tx1">
                    <a:lumMod val="65000"/>
                    <a:lumOff val="35000"/>
                  </a:schemeClr>
                </a:solidFill>
              </a:defRPr>
            </a:lvl1pPr>
          </a:lstStyle>
          <a:p>
            <a:pPr lvl="0" fontAlgn="auto"/>
            <a:r>
              <a:rPr lang="zh-CN" altLang="en-US" strike="noStrike" noProof="1"/>
              <a:t>单击此处编辑母版文本样式</a:t>
            </a:r>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p>
        </p:txBody>
      </p:sp>
      <p:sp>
        <p:nvSpPr>
          <p:cNvPr id="3" name="日期占位符 2"/>
          <p:cNvSpPr>
            <a:spLocks noGrp="1"/>
          </p:cNvSpPr>
          <p:nvPr>
            <p:ph type="dt" sz="half" idx="10"/>
          </p:nvPr>
        </p:nvSpPr>
        <p:spPr/>
        <p:txBody>
          <a:body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idx="1"/>
          </p:nvPr>
        </p:nvSpPr>
        <p:spPr>
          <a:xfrm>
            <a:off x="456300" y="1117996"/>
            <a:ext cx="8226900" cy="3570024"/>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vl6pPr marL="1714500" indent="0">
              <a:buNone/>
              <a:defRPr/>
            </a:lvl6pPr>
          </a:lstStyle>
          <a:p>
            <a:pPr lvl="0" fontAlgn="auto"/>
            <a:r>
              <a:rPr sz="1350" strike="noStrike" noProof="1">
                <a:sym typeface="+mn-ea"/>
              </a:rPr>
              <a:t>单击此处编辑母版文本样式</a:t>
            </a:r>
            <a:endParaRPr strike="noStrike" noProof="1">
              <a:sym typeface="+mn-ea"/>
            </a:endParaRP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1">
          <a:blip r:embed="rId5" cstate="prin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59105" y="78105"/>
            <a:ext cx="5826760" cy="406400"/>
          </a:xfrm>
        </p:spPr>
        <p:txBody>
          <a:bodyPr lIns="90000" tIns="46800" rIns="90000" bIns="46800" anchor="b" anchorCtr="0">
            <a:normAutofit/>
          </a:bodyPr>
          <a:lstStyle>
            <a:lvl1pPr>
              <a:defRPr sz="2000" b="1" i="0" u="none" strike="noStrike" kern="1200" cap="none" spc="0" normalizeH="0" baseline="0">
                <a:solidFill>
                  <a:srgbClr val="A6262D"/>
                </a:solidFill>
                <a:effectLst/>
                <a:uFillTx/>
              </a:defRPr>
            </a:lvl1pPr>
          </a:lstStyle>
          <a:p>
            <a:pPr fontAlgn="auto"/>
            <a:r>
              <a:rPr lang="zh-CN" altLang="en-US" strike="noStrike" noProof="1"/>
              <a:t>单击此处编辑标题</a:t>
            </a:r>
          </a:p>
        </p:txBody>
      </p:sp>
      <p:sp>
        <p:nvSpPr>
          <p:cNvPr id="3" name="文本占位符 2"/>
          <p:cNvSpPr>
            <a:spLocks noGrp="1"/>
          </p:cNvSpPr>
          <p:nvPr>
            <p:ph type="body" idx="1" hasCustomPrompt="1"/>
          </p:nvPr>
        </p:nvSpPr>
        <p:spPr>
          <a:xfrm>
            <a:off x="585470" y="933450"/>
            <a:ext cx="7843520" cy="3277235"/>
          </a:xfrm>
        </p:spPr>
        <p:txBody>
          <a:bodyPr lIns="90000" tIns="46800" rIns="90000" bIns="46800">
            <a:normAutofit/>
          </a:bodyPr>
          <a:lstStyle>
            <a:lvl1pPr marL="0" indent="0" eaLnBrk="1" fontAlgn="auto" latinLnBrk="0" hangingPunct="1">
              <a:lnSpc>
                <a:spcPct val="130000"/>
              </a:lnSpc>
              <a:buNone/>
              <a:defRPr kumimoji="0" lang="zh-CN" altLang="en-US" sz="1350" b="0" i="0" u="none" strike="noStrike" kern="1200" cap="none" spc="150" normalizeH="0" baseline="0" noProof="1">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auto"/>
            <a:r>
              <a:rPr lang="zh-CN" altLang="en-US" sz="1350" strike="noStrike" noProof="1"/>
              <a:t>单击此处编辑文本</a:t>
            </a:r>
            <a:endParaRPr lang="zh-CN" altLang="en-US" strike="noStrike" noProof="1"/>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456300" y="1126097"/>
            <a:ext cx="3882600" cy="3561923"/>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808700" y="1126097"/>
            <a:ext cx="3882600" cy="3561923"/>
          </a:xfrm>
        </p:spPr>
        <p:txBody>
          <a:bodyPr lIns="90000" tIns="46800" rIns="90000" bIns="46800">
            <a:normAutofit/>
          </a:bodyPr>
          <a:lstStyle>
            <a:lvl1pPr marL="171450" indent="-171450" eaLnBrk="1" fontAlgn="auto" latinLnBrk="0" hangingPunct="1">
              <a:lnSpc>
                <a:spcPct val="130000"/>
              </a:lnSpc>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2pPr>
            <a:lvl3pPr marL="857250" indent="-171450" eaLnBrk="1" fontAlgn="auto" latinLnBrk="0" hangingPunct="1">
              <a:lnSpc>
                <a:spcPct val="120000"/>
              </a:lnSpc>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3pPr>
            <a:lvl4pPr marL="1200150" indent="-171450" eaLnBrk="1" fontAlgn="auto" latinLnBrk="0" hangingPunct="1">
              <a:lnSpc>
                <a:spcPct val="120000"/>
              </a:lnSpc>
              <a:buFont typeface="Wingdings" panose="05000000000000000000" charset="0"/>
              <a:buChar char=""/>
              <a:defRPr sz="105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4pPr>
            <a:lvl5pPr eaLnBrk="1" fontAlgn="auto" latinLnBrk="0" hangingPunct="1">
              <a:lnSpc>
                <a:spcPct val="120000"/>
              </a:lnSpc>
              <a:defRPr sz="1050" u="none" strike="noStrike" kern="1200" cap="none" spc="150" normalizeH="0">
                <a:solidFill>
                  <a:schemeClr val="tx1">
                    <a:lumMod val="65000"/>
                    <a:lumOff val="35000"/>
                  </a:schemeClr>
                </a:solidFill>
                <a:latin typeface="Arial" panose="020B0604020202020204" pitchFamily="34" charset="0"/>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5" name="日期占位符 4"/>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6" name="页脚占位符 5"/>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1">
          <a:blip r:embed="rId5" cstate="prin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59105" y="78105"/>
            <a:ext cx="5826760" cy="406400"/>
          </a:xfrm>
        </p:spPr>
        <p:txBody>
          <a:bodyPr lIns="90000" tIns="46800" rIns="90000" bIns="46800" anchor="b" anchorCtr="0">
            <a:normAutofit/>
          </a:bodyPr>
          <a:lstStyle>
            <a:lvl1pPr>
              <a:defRPr sz="2000" b="1" i="0" u="none" strike="noStrike" kern="1200" cap="none" spc="0" normalizeH="0" baseline="0">
                <a:solidFill>
                  <a:srgbClr val="A6262D"/>
                </a:solidFill>
                <a:effectLst/>
                <a:uFillTx/>
              </a:defRPr>
            </a:lvl1pPr>
          </a:lstStyle>
          <a:p>
            <a:pPr fontAlgn="auto"/>
            <a:r>
              <a:rPr lang="zh-CN" altLang="en-US" strike="noStrike" noProof="1"/>
              <a:t>单击此处编辑标题</a:t>
            </a:r>
          </a:p>
        </p:txBody>
      </p:sp>
      <p:sp>
        <p:nvSpPr>
          <p:cNvPr id="3" name="文本占位符 2"/>
          <p:cNvSpPr>
            <a:spLocks noGrp="1"/>
          </p:cNvSpPr>
          <p:nvPr>
            <p:ph type="body" idx="1" hasCustomPrompt="1"/>
          </p:nvPr>
        </p:nvSpPr>
        <p:spPr>
          <a:xfrm>
            <a:off x="585470" y="933450"/>
            <a:ext cx="7843520" cy="3277235"/>
          </a:xfrm>
        </p:spPr>
        <p:txBody>
          <a:bodyPr lIns="90000" tIns="46800" rIns="90000" bIns="46800">
            <a:normAutofit/>
          </a:bodyPr>
          <a:lstStyle>
            <a:lvl1pPr marL="0" indent="0" eaLnBrk="1" fontAlgn="auto" latinLnBrk="0" hangingPunct="1">
              <a:lnSpc>
                <a:spcPct val="130000"/>
              </a:lnSpc>
              <a:buNone/>
              <a:defRPr kumimoji="0" lang="zh-CN" altLang="en-US" sz="1350" b="0" i="0" u="none" strike="noStrike" kern="1200" cap="none" spc="150" normalizeH="0" baseline="0" noProof="1">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auto"/>
            <a:r>
              <a:rPr lang="zh-CN" altLang="en-US" sz="1350" strike="noStrike" noProof="1"/>
              <a:t>单击此处编辑文本</a:t>
            </a:r>
            <a:endParaRPr lang="zh-CN" altLang="en-US" strike="noStrike" noProof="1"/>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文本占位符 2"/>
          <p:cNvSpPr>
            <a:spLocks noGrp="1"/>
          </p:cNvSpPr>
          <p:nvPr>
            <p:ph type="body" idx="1" hasCustomPrompt="1"/>
          </p:nvPr>
        </p:nvSpPr>
        <p:spPr>
          <a:xfrm>
            <a:off x="456300" y="1072088"/>
            <a:ext cx="4006800" cy="286250"/>
          </a:xfrm>
        </p:spPr>
        <p:txBody>
          <a:bodyPr lIns="101600" tIns="38100" rIns="76200" bIns="38100" anchor="t" anchorCtr="0">
            <a:normAutofit/>
          </a:bodyPr>
          <a:lstStyle>
            <a:lvl1pPr marL="0" indent="0" eaLnBrk="1" fontAlgn="auto" latinLnBrk="0" hangingPunct="1">
              <a:lnSpc>
                <a:spcPct val="100000"/>
              </a:lnSpc>
              <a:spcAft>
                <a:spcPts val="0"/>
              </a:spcAft>
              <a:buNone/>
              <a:defRPr sz="1500" b="1" u="none" strike="noStrike" kern="1200" cap="none" spc="200" normalizeH="0" baseline="0">
                <a:solidFill>
                  <a:schemeClr val="tx1">
                    <a:lumMod val="75000"/>
                    <a:lumOff val="25000"/>
                  </a:schemeClr>
                </a:solidFill>
                <a:uFillTx/>
                <a:latin typeface="Arial" panose="020B0604020202020204" pitchFamily="34" charset="0"/>
                <a:ea typeface="黑体" panose="02010609060101010101" pitchFamily="49"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auto"/>
            <a:r>
              <a:rPr lang="zh-CN" altLang="en-US" strike="noStrike" noProof="1"/>
              <a:t>单击此处编辑文本</a:t>
            </a:r>
          </a:p>
        </p:txBody>
      </p:sp>
      <p:sp>
        <p:nvSpPr>
          <p:cNvPr id="4" name="内容占位符 3"/>
          <p:cNvSpPr>
            <a:spLocks noGrp="1"/>
          </p:cNvSpPr>
          <p:nvPr>
            <p:ph sz="half" idx="2"/>
          </p:nvPr>
        </p:nvSpPr>
        <p:spPr>
          <a:xfrm>
            <a:off x="456300" y="1390743"/>
            <a:ext cx="4006800" cy="3297277"/>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5" name="文本占位符 4"/>
          <p:cNvSpPr>
            <a:spLocks noGrp="1"/>
          </p:cNvSpPr>
          <p:nvPr>
            <p:ph type="body" sz="quarter" idx="3" hasCustomPrompt="1"/>
          </p:nvPr>
        </p:nvSpPr>
        <p:spPr>
          <a:xfrm>
            <a:off x="4676813" y="1066483"/>
            <a:ext cx="4006800" cy="28625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1" i="0" u="none" strike="noStrike" kern="1200" cap="none" spc="200" normalizeH="0" baseline="0" noProof="1" dirty="0">
                <a:solidFill>
                  <a:schemeClr val="tx1">
                    <a:lumMod val="75000"/>
                    <a:lumOff val="25000"/>
                  </a:schemeClr>
                </a:solidFill>
                <a:uFillTx/>
                <a:latin typeface="Arial" panose="020B0604020202020204" pitchFamily="34" charset="0"/>
                <a:ea typeface="黑体" panose="02010609060101010101" pitchFamily="49"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auto"/>
            <a:r>
              <a:rPr strike="noStrike" noProof="1">
                <a:sym typeface="+mn-ea"/>
              </a:rPr>
              <a:t>单击此处编辑文本</a:t>
            </a:r>
          </a:p>
        </p:txBody>
      </p:sp>
      <p:sp>
        <p:nvSpPr>
          <p:cNvPr id="6" name="内容占位符 5"/>
          <p:cNvSpPr>
            <a:spLocks noGrp="1"/>
          </p:cNvSpPr>
          <p:nvPr>
            <p:ph sz="quarter" idx="4"/>
          </p:nvPr>
        </p:nvSpPr>
        <p:spPr>
          <a:xfrm>
            <a:off x="4676813" y="1390743"/>
            <a:ext cx="4006800" cy="3297277"/>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7" name="日期占位符 6"/>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8" name="页脚占位符 7"/>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3" name="页脚占位符 2"/>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4" name="灯片编号占位符 3"/>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456300" y="1166604"/>
            <a:ext cx="3924808" cy="345660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a:sym typeface="+mn-ea"/>
            </a:endParaRPr>
          </a:p>
        </p:txBody>
      </p:sp>
      <p:sp>
        <p:nvSpPr>
          <p:cNvPr id="4" name="文本占位符 3"/>
          <p:cNvSpPr>
            <a:spLocks noGrp="1"/>
          </p:cNvSpPr>
          <p:nvPr>
            <p:ph type="body" sz="half" idx="2"/>
          </p:nvPr>
        </p:nvSpPr>
        <p:spPr>
          <a:xfrm>
            <a:off x="4762800" y="1166604"/>
            <a:ext cx="3920400" cy="345660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3429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fontAlgn="auto"/>
            <a:r>
              <a:rPr strike="noStrike" noProof="1">
                <a:sym typeface="+mn-ea"/>
              </a:rPr>
              <a:t>单击此处编辑母版文本样式</a:t>
            </a:r>
          </a:p>
        </p:txBody>
      </p:sp>
      <p:sp>
        <p:nvSpPr>
          <p:cNvPr id="9" name="标题 8"/>
          <p:cNvSpPr>
            <a:spLocks noGrp="1"/>
          </p:cNvSpPr>
          <p:nvPr>
            <p:ph type="title"/>
          </p:nvPr>
        </p:nvSpPr>
        <p:spPr/>
        <p:txBody>
          <a:bodyPr/>
          <a:lstStyle>
            <a:lvl1pPr>
              <a:defRPr baseline="0"/>
            </a:lvl1pPr>
          </a:lstStyle>
          <a:p>
            <a:pPr fontAlgn="auto"/>
            <a:r>
              <a:rPr lang="zh-CN" altLang="en-US" strike="noStrike" noProof="1"/>
              <a:t>单击此处编辑母版标题样式</a:t>
            </a:r>
          </a:p>
        </p:txBody>
      </p:sp>
      <p:sp>
        <p:nvSpPr>
          <p:cNvPr id="5" name="日期占位符 4"/>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9EFD9D74-47D9-4702-A33C-335B63B48DBF}"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6" name="页脚占位符 5"/>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FABC47A4-756D-490B-A52F-7D9E2C9FC05F}"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676100" y="685920"/>
            <a:ext cx="783000" cy="377256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1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单击此处编辑标题</a:t>
            </a:r>
          </a:p>
        </p:txBody>
      </p:sp>
      <p:sp>
        <p:nvSpPr>
          <p:cNvPr id="3" name="竖排文字占位符 2"/>
          <p:cNvSpPr>
            <a:spLocks noGrp="1"/>
          </p:cNvSpPr>
          <p:nvPr>
            <p:ph type="body" orient="vert" idx="1"/>
          </p:nvPr>
        </p:nvSpPr>
        <p:spPr>
          <a:xfrm>
            <a:off x="685800" y="685920"/>
            <a:ext cx="6876900" cy="3772560"/>
          </a:xfrm>
        </p:spPr>
        <p:txBody>
          <a:bodyPr vert="eaVert" lIns="46800" tIns="46800" rIns="46800" bIns="46800"/>
          <a:lstStyle>
            <a:lvl1pPr marL="171450" indent="-17145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456300" y="580602"/>
            <a:ext cx="8229600" cy="4112819"/>
          </a:xfrm>
        </p:spPr>
        <p:txBody>
          <a:bodyPr/>
          <a:lstStyle>
            <a:lvl1pPr marL="171450" indent="-17145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99100" y="1863326"/>
            <a:ext cx="7349400" cy="764234"/>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45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单击此处编辑标题</a:t>
            </a:r>
          </a:p>
        </p:txBody>
      </p:sp>
      <p:sp>
        <p:nvSpPr>
          <p:cNvPr id="7" name="文本占位符 6"/>
          <p:cNvSpPr>
            <a:spLocks noGrp="1"/>
          </p:cNvSpPr>
          <p:nvPr>
            <p:ph type="body" sz="quarter" idx="13"/>
          </p:nvPr>
        </p:nvSpPr>
        <p:spPr>
          <a:xfrm>
            <a:off x="899100" y="2670767"/>
            <a:ext cx="7349400" cy="353762"/>
          </a:xfrm>
        </p:spPr>
        <p:txBody>
          <a:bodyPr lIns="90000" tIns="46800" rIns="90000" bIns="46800">
            <a:normAutofit/>
          </a:bodyPr>
          <a:lstStyle>
            <a:lvl1pPr marL="0" indent="0" algn="ctr">
              <a:lnSpc>
                <a:spcPct val="110000"/>
              </a:lnSpc>
              <a:buNone/>
              <a:defRPr sz="1800" spc="200" baseline="0">
                <a:solidFill>
                  <a:schemeClr val="tx1">
                    <a:lumMod val="65000"/>
                    <a:lumOff val="35000"/>
                  </a:schemeClr>
                </a:solidFill>
              </a:defRPr>
            </a:lvl1pPr>
          </a:lstStyle>
          <a:p>
            <a:pPr lvl="0" fontAlgn="auto"/>
            <a:r>
              <a:rPr lang="zh-CN" altLang="en-US" strike="noStrike" noProof="1"/>
              <a:t>单击此处编辑母版文本样式</a:t>
            </a:r>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456300" y="1126097"/>
            <a:ext cx="3882600" cy="3561923"/>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808700" y="1126097"/>
            <a:ext cx="3882600" cy="3561923"/>
          </a:xfrm>
        </p:spPr>
        <p:txBody>
          <a:bodyPr lIns="90000" tIns="46800" rIns="90000" bIns="46800">
            <a:normAutofit/>
          </a:bodyPr>
          <a:lstStyle>
            <a:lvl1pPr marL="171450" indent="-171450" eaLnBrk="1" fontAlgn="auto" latinLnBrk="0" hangingPunct="1">
              <a:lnSpc>
                <a:spcPct val="130000"/>
              </a:lnSpc>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2pPr>
            <a:lvl3pPr marL="857250" indent="-171450" eaLnBrk="1" fontAlgn="auto" latinLnBrk="0" hangingPunct="1">
              <a:lnSpc>
                <a:spcPct val="120000"/>
              </a:lnSpc>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3pPr>
            <a:lvl4pPr marL="1200150" indent="-171450" eaLnBrk="1" fontAlgn="auto" latinLnBrk="0" hangingPunct="1">
              <a:lnSpc>
                <a:spcPct val="120000"/>
              </a:lnSpc>
              <a:buFont typeface="Wingdings" panose="05000000000000000000" charset="0"/>
              <a:buChar char=""/>
              <a:defRPr sz="105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4pPr>
            <a:lvl5pPr eaLnBrk="1" fontAlgn="auto" latinLnBrk="0" hangingPunct="1">
              <a:lnSpc>
                <a:spcPct val="120000"/>
              </a:lnSpc>
              <a:defRPr sz="1050" u="none" strike="noStrike" kern="1200" cap="none" spc="150" normalizeH="0">
                <a:solidFill>
                  <a:schemeClr val="tx1">
                    <a:lumMod val="65000"/>
                    <a:lumOff val="35000"/>
                  </a:schemeClr>
                </a:solidFill>
                <a:latin typeface="Arial" panose="020B0604020202020204" pitchFamily="34" charset="0"/>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5" name="日期占位符 4"/>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6" name="页脚占位符 5"/>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文本占位符 2"/>
          <p:cNvSpPr>
            <a:spLocks noGrp="1"/>
          </p:cNvSpPr>
          <p:nvPr>
            <p:ph type="body" idx="1" hasCustomPrompt="1"/>
          </p:nvPr>
        </p:nvSpPr>
        <p:spPr>
          <a:xfrm>
            <a:off x="456300" y="1072088"/>
            <a:ext cx="4006800" cy="286250"/>
          </a:xfrm>
        </p:spPr>
        <p:txBody>
          <a:bodyPr lIns="101600" tIns="38100" rIns="76200" bIns="38100" anchor="t" anchorCtr="0">
            <a:normAutofit/>
          </a:bodyPr>
          <a:lstStyle>
            <a:lvl1pPr marL="0" indent="0" eaLnBrk="1" fontAlgn="auto" latinLnBrk="0" hangingPunct="1">
              <a:lnSpc>
                <a:spcPct val="100000"/>
              </a:lnSpc>
              <a:spcAft>
                <a:spcPts val="0"/>
              </a:spcAft>
              <a:buNone/>
              <a:defRPr sz="1500" b="1" u="none" strike="noStrike" kern="1200" cap="none" spc="200" normalizeH="0" baseline="0">
                <a:solidFill>
                  <a:schemeClr val="tx1">
                    <a:lumMod val="75000"/>
                    <a:lumOff val="25000"/>
                  </a:schemeClr>
                </a:solidFill>
                <a:uFillTx/>
                <a:latin typeface="Arial" panose="020B0604020202020204" pitchFamily="34" charset="0"/>
                <a:ea typeface="黑体" panose="02010609060101010101" pitchFamily="49"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auto"/>
            <a:r>
              <a:rPr lang="zh-CN" altLang="en-US" strike="noStrike" noProof="1"/>
              <a:t>单击此处编辑文本</a:t>
            </a:r>
          </a:p>
        </p:txBody>
      </p:sp>
      <p:sp>
        <p:nvSpPr>
          <p:cNvPr id="4" name="内容占位符 3"/>
          <p:cNvSpPr>
            <a:spLocks noGrp="1"/>
          </p:cNvSpPr>
          <p:nvPr>
            <p:ph sz="half" idx="2"/>
          </p:nvPr>
        </p:nvSpPr>
        <p:spPr>
          <a:xfrm>
            <a:off x="456300" y="1390743"/>
            <a:ext cx="4006800" cy="3297277"/>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5" name="文本占位符 4"/>
          <p:cNvSpPr>
            <a:spLocks noGrp="1"/>
          </p:cNvSpPr>
          <p:nvPr>
            <p:ph type="body" sz="quarter" idx="3" hasCustomPrompt="1"/>
          </p:nvPr>
        </p:nvSpPr>
        <p:spPr>
          <a:xfrm>
            <a:off x="4676813" y="1066483"/>
            <a:ext cx="4006800" cy="28625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1" i="0" u="none" strike="noStrike" kern="1200" cap="none" spc="200" normalizeH="0" baseline="0" noProof="1" dirty="0">
                <a:solidFill>
                  <a:schemeClr val="tx1">
                    <a:lumMod val="75000"/>
                    <a:lumOff val="25000"/>
                  </a:schemeClr>
                </a:solidFill>
                <a:uFillTx/>
                <a:latin typeface="Arial" panose="020B0604020202020204" pitchFamily="34" charset="0"/>
                <a:ea typeface="黑体" panose="02010609060101010101" pitchFamily="49"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auto"/>
            <a:r>
              <a:rPr strike="noStrike" noProof="1">
                <a:sym typeface="+mn-ea"/>
              </a:rPr>
              <a:t>单击此处编辑文本</a:t>
            </a:r>
          </a:p>
        </p:txBody>
      </p:sp>
      <p:sp>
        <p:nvSpPr>
          <p:cNvPr id="6" name="内容占位符 5"/>
          <p:cNvSpPr>
            <a:spLocks noGrp="1"/>
          </p:cNvSpPr>
          <p:nvPr>
            <p:ph sz="quarter" idx="4"/>
          </p:nvPr>
        </p:nvSpPr>
        <p:spPr>
          <a:xfrm>
            <a:off x="4676813" y="1390743"/>
            <a:ext cx="4006800" cy="3297277"/>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7" name="日期占位符 6"/>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8" name="页脚占位符 7"/>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3" name="页脚占位符 2"/>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4" name="灯片编号占位符 3"/>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456300" y="1166604"/>
            <a:ext cx="3924808" cy="345660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a:sym typeface="+mn-ea"/>
            </a:endParaRPr>
          </a:p>
        </p:txBody>
      </p:sp>
      <p:sp>
        <p:nvSpPr>
          <p:cNvPr id="4" name="文本占位符 3"/>
          <p:cNvSpPr>
            <a:spLocks noGrp="1"/>
          </p:cNvSpPr>
          <p:nvPr>
            <p:ph type="body" sz="half" idx="2"/>
          </p:nvPr>
        </p:nvSpPr>
        <p:spPr>
          <a:xfrm>
            <a:off x="4762800" y="1166604"/>
            <a:ext cx="3920400" cy="345660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3429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fontAlgn="auto"/>
            <a:r>
              <a:rPr strike="noStrike" noProof="1">
                <a:sym typeface="+mn-ea"/>
              </a:rPr>
              <a:t>单击此处编辑母版文本样式</a:t>
            </a:r>
          </a:p>
        </p:txBody>
      </p:sp>
      <p:sp>
        <p:nvSpPr>
          <p:cNvPr id="9" name="标题 8"/>
          <p:cNvSpPr>
            <a:spLocks noGrp="1"/>
          </p:cNvSpPr>
          <p:nvPr>
            <p:ph type="title"/>
          </p:nvPr>
        </p:nvSpPr>
        <p:spPr/>
        <p:txBody>
          <a:bodyPr/>
          <a:lstStyle>
            <a:lvl1pPr>
              <a:defRPr baseline="0"/>
            </a:lvl1pPr>
          </a:lstStyle>
          <a:p>
            <a:pPr fontAlgn="auto"/>
            <a:r>
              <a:rPr lang="zh-CN" altLang="en-US" strike="noStrike" noProof="1"/>
              <a:t>单击此处编辑母版标题样式</a:t>
            </a:r>
          </a:p>
        </p:txBody>
      </p:sp>
      <p:sp>
        <p:nvSpPr>
          <p:cNvPr id="5" name="日期占位符 4"/>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9EFD9D74-47D9-4702-A33C-335B63B48DBF}"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6" name="页脚占位符 5"/>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FABC47A4-756D-490B-A52F-7D9E2C9FC05F}"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676100" y="685920"/>
            <a:ext cx="783000" cy="377256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1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单击此处编辑标题</a:t>
            </a:r>
          </a:p>
        </p:txBody>
      </p:sp>
      <p:sp>
        <p:nvSpPr>
          <p:cNvPr id="3" name="竖排文字占位符 2"/>
          <p:cNvSpPr>
            <a:spLocks noGrp="1"/>
          </p:cNvSpPr>
          <p:nvPr>
            <p:ph type="body" orient="vert" idx="1"/>
          </p:nvPr>
        </p:nvSpPr>
        <p:spPr>
          <a:xfrm>
            <a:off x="685800" y="685920"/>
            <a:ext cx="6876900" cy="3772560"/>
          </a:xfrm>
        </p:spPr>
        <p:txBody>
          <a:bodyPr vert="eaVert" lIns="46800" tIns="46800" rIns="46800" bIns="46800"/>
          <a:lstStyle>
            <a:lvl1pPr marL="171450" indent="-17145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4.xml"/><Relationship Id="rId3" Type="http://schemas.openxmlformats.org/officeDocument/2006/relationships/slideLayout" Target="../slideLayouts/slideLayout3.xml"/><Relationship Id="rId21" Type="http://schemas.openxmlformats.org/officeDocument/2006/relationships/tags" Target="../tags/tag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5"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tags" Target="../tags/tag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theme" Target="../theme/theme1.xml"/><Relationship Id="rId23" Type="http://schemas.openxmlformats.org/officeDocument/2006/relationships/tags" Target="../tags/tag9.xml"/><Relationship Id="rId10" Type="http://schemas.openxmlformats.org/officeDocument/2006/relationships/slideLayout" Target="../slideLayouts/slideLayout10.xml"/><Relationship Id="rId19"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40.xml"/><Relationship Id="rId18" Type="http://schemas.openxmlformats.org/officeDocument/2006/relationships/tags" Target="../tags/tag45.xml"/><Relationship Id="rId3" Type="http://schemas.openxmlformats.org/officeDocument/2006/relationships/slideLayout" Target="../slideLayouts/slideLayout17.xml"/><Relationship Id="rId21" Type="http://schemas.openxmlformats.org/officeDocument/2006/relationships/image" Target="../media/image1.png"/><Relationship Id="rId7" Type="http://schemas.openxmlformats.org/officeDocument/2006/relationships/slideLayout" Target="../slideLayouts/slideLayout21.xml"/><Relationship Id="rId12" Type="http://schemas.openxmlformats.org/officeDocument/2006/relationships/theme" Target="../theme/theme2.xml"/><Relationship Id="rId17" Type="http://schemas.openxmlformats.org/officeDocument/2006/relationships/tags" Target="../tags/tag44.xml"/><Relationship Id="rId2" Type="http://schemas.openxmlformats.org/officeDocument/2006/relationships/slideLayout" Target="../slideLayouts/slideLayout16.xml"/><Relationship Id="rId16" Type="http://schemas.openxmlformats.org/officeDocument/2006/relationships/tags" Target="../tags/tag43.xml"/><Relationship Id="rId20" Type="http://schemas.openxmlformats.org/officeDocument/2006/relationships/tags" Target="../tags/tag47.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ags" Target="../tags/tag42.xml"/><Relationship Id="rId10" Type="http://schemas.openxmlformats.org/officeDocument/2006/relationships/slideLayout" Target="../slideLayouts/slideLayout24.xml"/><Relationship Id="rId19" Type="http://schemas.openxmlformats.org/officeDocument/2006/relationships/tags" Target="../tags/tag46.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ags" Target="../tags/tag41.xml"/><Relationship Id="rId22"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78.xml"/><Relationship Id="rId18" Type="http://schemas.openxmlformats.org/officeDocument/2006/relationships/tags" Target="../tags/tag83.xml"/><Relationship Id="rId3" Type="http://schemas.openxmlformats.org/officeDocument/2006/relationships/slideLayout" Target="../slideLayouts/slideLayout28.xml"/><Relationship Id="rId21" Type="http://schemas.openxmlformats.org/officeDocument/2006/relationships/image" Target="../media/image1.png"/><Relationship Id="rId7" Type="http://schemas.openxmlformats.org/officeDocument/2006/relationships/slideLayout" Target="../slideLayouts/slideLayout32.xml"/><Relationship Id="rId12" Type="http://schemas.openxmlformats.org/officeDocument/2006/relationships/theme" Target="../theme/theme3.xml"/><Relationship Id="rId17" Type="http://schemas.openxmlformats.org/officeDocument/2006/relationships/tags" Target="../tags/tag82.xml"/><Relationship Id="rId2" Type="http://schemas.openxmlformats.org/officeDocument/2006/relationships/slideLayout" Target="../slideLayouts/slideLayout27.xml"/><Relationship Id="rId16" Type="http://schemas.openxmlformats.org/officeDocument/2006/relationships/tags" Target="../tags/tag81.xml"/><Relationship Id="rId20" Type="http://schemas.openxmlformats.org/officeDocument/2006/relationships/tags" Target="../tags/tag8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ags" Target="../tags/tag80.xml"/><Relationship Id="rId10" Type="http://schemas.openxmlformats.org/officeDocument/2006/relationships/slideLayout" Target="../slideLayouts/slideLayout35.xml"/><Relationship Id="rId19" Type="http://schemas.openxmlformats.org/officeDocument/2006/relationships/tags" Target="../tags/tag8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ags" Target="../tags/tag79.xml"/><Relationship Id="rId22"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2" name="矩形 21"/>
          <p:cNvSpPr/>
          <p:nvPr userDrawn="1"/>
        </p:nvSpPr>
        <p:spPr>
          <a:xfrm>
            <a:off x="0" y="0"/>
            <a:ext cx="9144000" cy="5143500"/>
          </a:xfrm>
          <a:prstGeom prst="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050" name="标题占位符 1"/>
          <p:cNvSpPr>
            <a:spLocks noGrp="1"/>
          </p:cNvSpPr>
          <p:nvPr>
            <p:ph type="title"/>
            <p:custDataLst>
              <p:tags r:id="rId17"/>
            </p:custDataLst>
          </p:nvPr>
        </p:nvSpPr>
        <p:spPr>
          <a:xfrm>
            <a:off x="455613" y="26988"/>
            <a:ext cx="8226425" cy="528637"/>
          </a:xfrm>
          <a:prstGeom prst="rect">
            <a:avLst/>
          </a:prstGeom>
          <a:noFill/>
          <a:ln w="9525">
            <a:noFill/>
          </a:ln>
        </p:spPr>
        <p:txBody>
          <a:bodyPr vert="horz" lIns="90170" tIns="46990" rIns="90170" bIns="46990" anchor="ctr"/>
          <a:lstStyle/>
          <a:p>
            <a:pPr lvl="0"/>
            <a:r>
              <a:rPr lang="zh-CN" altLang="en-US" dirty="0"/>
              <a:t>单击此处编辑母版标题样式</a:t>
            </a:r>
          </a:p>
        </p:txBody>
      </p:sp>
      <p:sp>
        <p:nvSpPr>
          <p:cNvPr id="3" name="文本占位符 2"/>
          <p:cNvSpPr>
            <a:spLocks noGrp="1"/>
          </p:cNvSpPr>
          <p:nvPr>
            <p:ph type="body" idx="1"/>
            <p:custDataLst>
              <p:tags r:id="rId18"/>
            </p:custDataLst>
          </p:nvPr>
        </p:nvSpPr>
        <p:spPr>
          <a:xfrm>
            <a:off x="455613" y="1117600"/>
            <a:ext cx="8228013" cy="3570288"/>
          </a:xfrm>
          <a:prstGeom prst="rect">
            <a:avLst/>
          </a:prstGeom>
        </p:spPr>
        <p:txBody>
          <a:bodyPr vert="horz" lIns="90000" tIns="46800" rIns="90000" bIns="46800" rtlCol="0">
            <a:normAutofit/>
          </a:body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4" name="日期占位符 3"/>
          <p:cNvSpPr>
            <a:spLocks noGrp="1"/>
          </p:cNvSpPr>
          <p:nvPr>
            <p:ph type="dt" sz="half" idx="2"/>
            <p:custDataLst>
              <p:tags r:id="rId19"/>
            </p:custDataLst>
          </p:nvPr>
        </p:nvSpPr>
        <p:spPr>
          <a:xfrm>
            <a:off x="458788" y="4737100"/>
            <a:ext cx="2025650" cy="236538"/>
          </a:xfrm>
          <a:prstGeom prst="rect">
            <a:avLst/>
          </a:prstGeom>
        </p:spPr>
        <p:txBody>
          <a:bodyPr vert="horz" lIns="91440" tIns="45720" rIns="91440" bIns="45720" rtlCol="0" anchor="ctr">
            <a:normAutofit/>
          </a:bodyPr>
          <a:lstStyle>
            <a:lvl1pPr algn="l">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5" name="页脚占位符 4"/>
          <p:cNvSpPr>
            <a:spLocks noGrp="1"/>
          </p:cNvSpPr>
          <p:nvPr>
            <p:ph type="ftr" sz="quarter" idx="3"/>
            <p:custDataLst>
              <p:tags r:id="rId20"/>
            </p:custDataLst>
          </p:nvPr>
        </p:nvSpPr>
        <p:spPr>
          <a:xfrm>
            <a:off x="3087688" y="4737100"/>
            <a:ext cx="2968625" cy="236538"/>
          </a:xfrm>
          <a:prstGeom prst="rect">
            <a:avLst/>
          </a:prstGeom>
        </p:spPr>
        <p:txBody>
          <a:bodyPr vert="horz" lIns="91440" tIns="45720" rIns="91440" bIns="45720" rtlCol="0" anchor="ctr">
            <a:normAutofit/>
          </a:bodyPr>
          <a:lstStyle>
            <a:lvl1pPr algn="ct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endParaRPr lang="zh-CN" altLang="en-US" strike="noStrike" noProof="1"/>
          </a:p>
        </p:txBody>
      </p:sp>
      <p:sp>
        <p:nvSpPr>
          <p:cNvPr id="6" name="灯片编号占位符 5"/>
          <p:cNvSpPr>
            <a:spLocks noGrp="1"/>
          </p:cNvSpPr>
          <p:nvPr>
            <p:ph type="sldNum" sz="quarter" idx="4"/>
            <p:custDataLst>
              <p:tags r:id="rId21"/>
            </p:custDataLst>
          </p:nvPr>
        </p:nvSpPr>
        <p:spPr>
          <a:xfrm>
            <a:off x="6657975" y="4737100"/>
            <a:ext cx="2025650" cy="236538"/>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grpSp>
        <p:nvGrpSpPr>
          <p:cNvPr id="2055" name="组合 7"/>
          <p:cNvGrpSpPr/>
          <p:nvPr userDrawn="1"/>
        </p:nvGrpSpPr>
        <p:grpSpPr>
          <a:xfrm>
            <a:off x="0" y="-7680"/>
            <a:ext cx="9144000" cy="564258"/>
            <a:chOff x="-79" y="-13"/>
            <a:chExt cx="14629" cy="893"/>
          </a:xfrm>
        </p:grpSpPr>
        <p:grpSp>
          <p:nvGrpSpPr>
            <p:cNvPr id="2056" name="组合 32"/>
            <p:cNvGrpSpPr/>
            <p:nvPr/>
          </p:nvGrpSpPr>
          <p:grpSpPr>
            <a:xfrm>
              <a:off x="-79" y="-13"/>
              <a:ext cx="14629" cy="893"/>
              <a:chOff x="-79" y="-13"/>
              <a:chExt cx="14629" cy="893"/>
            </a:xfrm>
          </p:grpSpPr>
          <p:sp>
            <p:nvSpPr>
              <p:cNvPr id="2057" name="矩形 46"/>
              <p:cNvSpPr/>
              <p:nvPr/>
            </p:nvSpPr>
            <p:spPr>
              <a:xfrm>
                <a:off x="-79" y="18"/>
                <a:ext cx="14629" cy="831"/>
              </a:xfrm>
              <a:prstGeom prst="rect">
                <a:avLst/>
              </a:prstGeom>
              <a:solidFill>
                <a:schemeClr val="bg1"/>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58" name="矩形 15"/>
              <p:cNvSpPr/>
              <p:nvPr/>
            </p:nvSpPr>
            <p:spPr>
              <a:xfrm>
                <a:off x="-79" y="-1"/>
                <a:ext cx="601" cy="881"/>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pic>
            <p:nvPicPr>
              <p:cNvPr id="2059" name="图片 6" descr="校徽"/>
              <p:cNvPicPr>
                <a:picLocks noChangeAspect="1"/>
              </p:cNvPicPr>
              <p:nvPr/>
            </p:nvPicPr>
            <p:blipFill>
              <a:blip r:embed="rId24" cstate="print"/>
              <a:stretch>
                <a:fillRect/>
              </a:stretch>
            </p:blipFill>
            <p:spPr>
              <a:xfrm>
                <a:off x="11851" y="228"/>
                <a:ext cx="1705" cy="423"/>
              </a:xfrm>
              <a:prstGeom prst="rect">
                <a:avLst/>
              </a:prstGeom>
              <a:noFill/>
              <a:ln w="9525">
                <a:noFill/>
              </a:ln>
            </p:spPr>
          </p:pic>
          <p:cxnSp>
            <p:nvCxnSpPr>
              <p:cNvPr id="24" name="直接连接符 23"/>
              <p:cNvCxnSpPr/>
              <p:nvPr/>
            </p:nvCxnSpPr>
            <p:spPr>
              <a:xfrm flipV="1">
                <a:off x="96" y="826"/>
                <a:ext cx="14304" cy="31"/>
              </a:xfrm>
              <a:prstGeom prst="line">
                <a:avLst/>
              </a:prstGeom>
              <a:ln w="28575" cmpd="sng">
                <a:solidFill>
                  <a:srgbClr val="A6242C"/>
                </a:solidFill>
                <a:prstDash val="solid"/>
              </a:ln>
            </p:spPr>
            <p:style>
              <a:lnRef idx="1">
                <a:schemeClr val="accent1"/>
              </a:lnRef>
              <a:fillRef idx="0">
                <a:schemeClr val="accent1"/>
              </a:fillRef>
              <a:effectRef idx="0">
                <a:schemeClr val="accent1"/>
              </a:effectRef>
              <a:fontRef idx="minor">
                <a:schemeClr val="tx1"/>
              </a:fontRef>
            </p:style>
          </p:cxnSp>
          <p:sp>
            <p:nvSpPr>
              <p:cNvPr id="2061" name="矩形 25"/>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2" name="矩形 26"/>
              <p:cNvSpPr/>
              <p:nvPr/>
            </p:nvSpPr>
            <p:spPr>
              <a:xfrm>
                <a:off x="-79" y="-1"/>
                <a:ext cx="601" cy="850"/>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3" name="矩形 27"/>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pic>
          <p:nvPicPr>
            <p:cNvPr id="7" name="图片 6" descr="微信图片_20200813145350"/>
            <p:cNvPicPr>
              <a:picLocks noChangeAspect="1"/>
            </p:cNvPicPr>
            <p:nvPr/>
          </p:nvPicPr>
          <p:blipFill>
            <a:blip r:embed="rId25"/>
            <a:srcRect/>
            <a:stretch>
              <a:fillRect/>
            </a:stretch>
          </p:blipFill>
          <p:spPr>
            <a:xfrm>
              <a:off x="11057" y="126"/>
              <a:ext cx="646" cy="650"/>
            </a:xfrm>
            <a:prstGeom prst="ellipse">
              <a:avLst/>
            </a:prstGeom>
          </p:spPr>
        </p:pic>
      </p:grpSp>
      <p:grpSp>
        <p:nvGrpSpPr>
          <p:cNvPr id="2065" name="组合 8"/>
          <p:cNvGrpSpPr/>
          <p:nvPr userDrawn="1"/>
        </p:nvGrpSpPr>
        <p:grpSpPr>
          <a:xfrm>
            <a:off x="0" y="4908550"/>
            <a:ext cx="9144000" cy="234950"/>
            <a:chOff x="-79" y="7813"/>
            <a:chExt cx="14628" cy="370"/>
          </a:xfrm>
        </p:grpSpPr>
        <p:sp>
          <p:nvSpPr>
            <p:cNvPr id="2066" name="矩形 9"/>
            <p:cNvSpPr/>
            <p:nvPr/>
          </p:nvSpPr>
          <p:spPr>
            <a:xfrm>
              <a:off x="-79" y="7813"/>
              <a:ext cx="4446" cy="370"/>
            </a:xfrm>
            <a:prstGeom prst="rect">
              <a:avLst/>
            </a:prstGeom>
            <a:solidFill>
              <a:srgbClr val="4A050A"/>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7" name="矩形 10"/>
            <p:cNvSpPr/>
            <p:nvPr/>
          </p:nvSpPr>
          <p:spPr>
            <a:xfrm>
              <a:off x="4367" y="7813"/>
              <a:ext cx="10183" cy="370"/>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sp>
        <p:nvSpPr>
          <p:cNvPr id="2" name="标题占位符 1"/>
          <p:cNvSpPr>
            <a:spLocks noGrp="1"/>
          </p:cNvSpPr>
          <p:nvPr userDrawn="1">
            <p:custDataLst>
              <p:tags r:id="rId22"/>
            </p:custDataLst>
          </p:nvPr>
        </p:nvSpPr>
        <p:spPr>
          <a:xfrm>
            <a:off x="456248" y="26988"/>
            <a:ext cx="8226425" cy="528637"/>
          </a:xfrm>
          <a:prstGeom prst="rect">
            <a:avLst/>
          </a:prstGeom>
          <a:noFill/>
          <a:ln w="9525">
            <a:noFill/>
          </a:ln>
        </p:spPr>
        <p:txBody>
          <a:bodyPr vert="horz" lIns="90170" tIns="46990" rIns="90170" bIns="46990" anchor="ctr"/>
          <a:lstStyle/>
          <a:p>
            <a:pPr lvl="0"/>
            <a:r>
              <a:rPr lang="zh-CN" altLang="en-US" dirty="0"/>
              <a:t>单击此处编辑母版标题样式</a:t>
            </a:r>
          </a:p>
        </p:txBody>
      </p:sp>
      <p:sp>
        <p:nvSpPr>
          <p:cNvPr id="8" name="灯片编号占位符 5"/>
          <p:cNvSpPr>
            <a:spLocks noGrp="1"/>
          </p:cNvSpPr>
          <p:nvPr userDrawn="1">
            <p:custDataLst>
              <p:tags r:id="rId23"/>
            </p:custDataLst>
          </p:nvPr>
        </p:nvSpPr>
        <p:spPr>
          <a:xfrm>
            <a:off x="6658610" y="4737100"/>
            <a:ext cx="2025650" cy="236538"/>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grpSp>
        <p:nvGrpSpPr>
          <p:cNvPr id="9" name="组合 7"/>
          <p:cNvGrpSpPr/>
          <p:nvPr userDrawn="1"/>
        </p:nvGrpSpPr>
        <p:grpSpPr>
          <a:xfrm>
            <a:off x="635" y="-7680"/>
            <a:ext cx="9144000" cy="564258"/>
            <a:chOff x="-79" y="-13"/>
            <a:chExt cx="14629" cy="893"/>
          </a:xfrm>
        </p:grpSpPr>
        <p:grpSp>
          <p:nvGrpSpPr>
            <p:cNvPr id="10" name="组合 32"/>
            <p:cNvGrpSpPr/>
            <p:nvPr/>
          </p:nvGrpSpPr>
          <p:grpSpPr>
            <a:xfrm>
              <a:off x="-79" y="-13"/>
              <a:ext cx="14629" cy="893"/>
              <a:chOff x="-79" y="-13"/>
              <a:chExt cx="14629" cy="893"/>
            </a:xfrm>
          </p:grpSpPr>
          <p:sp>
            <p:nvSpPr>
              <p:cNvPr id="11" name="矩形 46"/>
              <p:cNvSpPr/>
              <p:nvPr/>
            </p:nvSpPr>
            <p:spPr>
              <a:xfrm>
                <a:off x="-79" y="18"/>
                <a:ext cx="14629" cy="831"/>
              </a:xfrm>
              <a:prstGeom prst="rect">
                <a:avLst/>
              </a:prstGeom>
              <a:solidFill>
                <a:schemeClr val="bg1"/>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2" name="矩形 15"/>
              <p:cNvSpPr/>
              <p:nvPr/>
            </p:nvSpPr>
            <p:spPr>
              <a:xfrm>
                <a:off x="-79" y="-1"/>
                <a:ext cx="601" cy="881"/>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pic>
            <p:nvPicPr>
              <p:cNvPr id="13" name="图片 6" descr="校徽"/>
              <p:cNvPicPr>
                <a:picLocks noChangeAspect="1"/>
              </p:cNvPicPr>
              <p:nvPr/>
            </p:nvPicPr>
            <p:blipFill>
              <a:blip r:embed="rId24" cstate="print"/>
              <a:stretch>
                <a:fillRect/>
              </a:stretch>
            </p:blipFill>
            <p:spPr>
              <a:xfrm>
                <a:off x="11851" y="228"/>
                <a:ext cx="1705" cy="423"/>
              </a:xfrm>
              <a:prstGeom prst="rect">
                <a:avLst/>
              </a:prstGeom>
              <a:noFill/>
              <a:ln w="9525">
                <a:noFill/>
              </a:ln>
            </p:spPr>
          </p:pic>
          <p:cxnSp>
            <p:nvCxnSpPr>
              <p:cNvPr id="14" name="直接连接符 13"/>
              <p:cNvCxnSpPr/>
              <p:nvPr/>
            </p:nvCxnSpPr>
            <p:spPr>
              <a:xfrm flipV="1">
                <a:off x="96" y="826"/>
                <a:ext cx="14304" cy="31"/>
              </a:xfrm>
              <a:prstGeom prst="line">
                <a:avLst/>
              </a:prstGeom>
              <a:ln w="28575" cmpd="sng">
                <a:solidFill>
                  <a:srgbClr val="A6242C"/>
                </a:solidFill>
                <a:prstDash val="solid"/>
              </a:ln>
            </p:spPr>
            <p:style>
              <a:lnRef idx="1">
                <a:schemeClr val="accent1"/>
              </a:lnRef>
              <a:fillRef idx="0">
                <a:schemeClr val="accent1"/>
              </a:fillRef>
              <a:effectRef idx="0">
                <a:schemeClr val="accent1"/>
              </a:effectRef>
              <a:fontRef idx="minor">
                <a:schemeClr val="tx1"/>
              </a:fontRef>
            </p:style>
          </p:cxnSp>
          <p:sp>
            <p:nvSpPr>
              <p:cNvPr id="15" name="矩形 25"/>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6" name="矩形 26"/>
              <p:cNvSpPr/>
              <p:nvPr/>
            </p:nvSpPr>
            <p:spPr>
              <a:xfrm>
                <a:off x="-79" y="-1"/>
                <a:ext cx="601" cy="850"/>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7" name="矩形 27"/>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pic>
          <p:nvPicPr>
            <p:cNvPr id="18" name="图片 17" descr="微信图片_20200813145350"/>
            <p:cNvPicPr>
              <a:picLocks noChangeAspect="1"/>
            </p:cNvPicPr>
            <p:nvPr/>
          </p:nvPicPr>
          <p:blipFill>
            <a:blip r:embed="rId25"/>
            <a:srcRect/>
            <a:stretch>
              <a:fillRect/>
            </a:stretch>
          </p:blipFill>
          <p:spPr>
            <a:xfrm>
              <a:off x="11057" y="126"/>
              <a:ext cx="646" cy="650"/>
            </a:xfrm>
            <a:prstGeom prst="ellipse">
              <a:avLst/>
            </a:prstGeom>
          </p:spPr>
        </p:pic>
      </p:grpSp>
      <p:grpSp>
        <p:nvGrpSpPr>
          <p:cNvPr id="19" name="组合 8"/>
          <p:cNvGrpSpPr/>
          <p:nvPr userDrawn="1"/>
        </p:nvGrpSpPr>
        <p:grpSpPr>
          <a:xfrm>
            <a:off x="635" y="4908550"/>
            <a:ext cx="9144000" cy="234950"/>
            <a:chOff x="-79" y="7813"/>
            <a:chExt cx="14628" cy="370"/>
          </a:xfrm>
        </p:grpSpPr>
        <p:sp>
          <p:nvSpPr>
            <p:cNvPr id="20" name="矩形 9"/>
            <p:cNvSpPr/>
            <p:nvPr/>
          </p:nvSpPr>
          <p:spPr>
            <a:xfrm>
              <a:off x="-79" y="7813"/>
              <a:ext cx="4446" cy="370"/>
            </a:xfrm>
            <a:prstGeom prst="rect">
              <a:avLst/>
            </a:prstGeom>
            <a:solidFill>
              <a:srgbClr val="4A050A"/>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1" name="矩形 10"/>
            <p:cNvSpPr/>
            <p:nvPr/>
          </p:nvSpPr>
          <p:spPr>
            <a:xfrm>
              <a:off x="4367" y="7813"/>
              <a:ext cx="10183" cy="370"/>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spTree>
    <p:custDataLst>
      <p:tags r:id="rId16"/>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86" r:id="rId14"/>
  </p:sldLayoutIdLst>
  <p:hf sldNum="0" hdr="0" ftr="0" dt="0"/>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Arial" panose="020B0604020202020204" pitchFamily="34" charset="0"/>
          <a:ea typeface="黑体" panose="02010609060101010101" pitchFamily="49"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1pPr>
      <a:lvl2pPr marL="514350" indent="-171450" algn="l" defTabSz="685800" rtl="0" eaLnBrk="1" fontAlgn="auto" latinLnBrk="0" hangingPunct="1">
        <a:lnSpc>
          <a:spcPct val="120000"/>
        </a:lnSpc>
        <a:spcBef>
          <a:spcPts val="0"/>
        </a:spcBef>
        <a:spcAft>
          <a:spcPts val="600"/>
        </a:spcAft>
        <a:buFont typeface="Arial" panose="020B0604020202020204" pitchFamily="34" charset="0"/>
        <a:buChar char="●"/>
        <a:tabLst>
          <a:tab pos="1207135" algn="l"/>
          <a:tab pos="1207135" algn="l"/>
          <a:tab pos="1207135" algn="l"/>
          <a:tab pos="1207135" algn="l"/>
        </a:tabLst>
        <a:defRPr sz="120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2pPr>
      <a:lvl3pPr marL="857250" indent="-171450" algn="l" defTabSz="685800" rtl="0" eaLnBrk="1" fontAlgn="auto" latinLnBrk="0" hangingPunct="1">
        <a:lnSpc>
          <a:spcPct val="120000"/>
        </a:lnSpc>
        <a:spcBef>
          <a:spcPts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4pPr>
      <a:lvl5pPr marL="1543050" indent="-171450" algn="l" defTabSz="685800" rtl="0" eaLnBrk="1" fontAlgn="auto" latinLnBrk="0" hangingPunct="1">
        <a:lnSpc>
          <a:spcPct val="120000"/>
        </a:lnSpc>
        <a:spcBef>
          <a:spcPts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custDataLst>
              <p:tags r:id="rId14"/>
            </p:custDataLst>
          </p:nvPr>
        </p:nvSpPr>
        <p:spPr>
          <a:xfrm>
            <a:off x="455613" y="26988"/>
            <a:ext cx="8226425" cy="528637"/>
          </a:xfrm>
          <a:prstGeom prst="rect">
            <a:avLst/>
          </a:prstGeom>
          <a:noFill/>
          <a:ln w="9525">
            <a:noFill/>
          </a:ln>
        </p:spPr>
        <p:txBody>
          <a:bodyPr vert="horz" lIns="90170" tIns="46990" rIns="90170" bIns="46990" anchor="ctr"/>
          <a:lstStyle/>
          <a:p>
            <a:pPr lvl="0"/>
            <a:r>
              <a:rPr lang="zh-CN" altLang="en-US" dirty="0"/>
              <a:t>单击此处编辑母版标题样式</a:t>
            </a:r>
          </a:p>
        </p:txBody>
      </p:sp>
      <p:sp>
        <p:nvSpPr>
          <p:cNvPr id="3" name="文本占位符 2"/>
          <p:cNvSpPr>
            <a:spLocks noGrp="1"/>
          </p:cNvSpPr>
          <p:nvPr>
            <p:ph type="body" idx="1"/>
            <p:custDataLst>
              <p:tags r:id="rId15"/>
            </p:custDataLst>
          </p:nvPr>
        </p:nvSpPr>
        <p:spPr>
          <a:xfrm>
            <a:off x="455613" y="1117600"/>
            <a:ext cx="8228013" cy="3570288"/>
          </a:xfrm>
          <a:prstGeom prst="rect">
            <a:avLst/>
          </a:prstGeom>
        </p:spPr>
        <p:txBody>
          <a:bodyPr vert="horz" lIns="90000" tIns="46800" rIns="90000" bIns="46800" rtlCol="0">
            <a:normAutofit/>
          </a:body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4" name="日期占位符 3"/>
          <p:cNvSpPr>
            <a:spLocks noGrp="1"/>
          </p:cNvSpPr>
          <p:nvPr>
            <p:ph type="dt" sz="half" idx="2"/>
            <p:custDataLst>
              <p:tags r:id="rId16"/>
            </p:custDataLst>
          </p:nvPr>
        </p:nvSpPr>
        <p:spPr>
          <a:xfrm>
            <a:off x="458788" y="4737100"/>
            <a:ext cx="2025650" cy="236538"/>
          </a:xfrm>
          <a:prstGeom prst="rect">
            <a:avLst/>
          </a:prstGeom>
        </p:spPr>
        <p:txBody>
          <a:bodyPr vert="horz" lIns="91440" tIns="45720" rIns="91440" bIns="45720" rtlCol="0" anchor="ctr">
            <a:normAutofit/>
          </a:bodyPr>
          <a:lstStyle>
            <a:lvl1pPr algn="l">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5" name="页脚占位符 4"/>
          <p:cNvSpPr>
            <a:spLocks noGrp="1"/>
          </p:cNvSpPr>
          <p:nvPr>
            <p:ph type="ftr" sz="quarter" idx="3"/>
            <p:custDataLst>
              <p:tags r:id="rId17"/>
            </p:custDataLst>
          </p:nvPr>
        </p:nvSpPr>
        <p:spPr>
          <a:xfrm>
            <a:off x="3087688" y="4737100"/>
            <a:ext cx="2968625" cy="236538"/>
          </a:xfrm>
          <a:prstGeom prst="rect">
            <a:avLst/>
          </a:prstGeom>
        </p:spPr>
        <p:txBody>
          <a:bodyPr vert="horz" lIns="91440" tIns="45720" rIns="91440" bIns="45720" rtlCol="0" anchor="ctr">
            <a:normAutofit/>
          </a:bodyPr>
          <a:lstStyle>
            <a:lvl1pPr algn="ct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endParaRPr lang="zh-CN" altLang="en-US" strike="noStrike" noProof="1"/>
          </a:p>
        </p:txBody>
      </p:sp>
      <p:sp>
        <p:nvSpPr>
          <p:cNvPr id="6" name="灯片编号占位符 5"/>
          <p:cNvSpPr>
            <a:spLocks noGrp="1"/>
          </p:cNvSpPr>
          <p:nvPr>
            <p:ph type="sldNum" sz="quarter" idx="4"/>
            <p:custDataLst>
              <p:tags r:id="rId18"/>
            </p:custDataLst>
          </p:nvPr>
        </p:nvSpPr>
        <p:spPr>
          <a:xfrm>
            <a:off x="6657975" y="4737100"/>
            <a:ext cx="2025650" cy="236538"/>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grpSp>
        <p:nvGrpSpPr>
          <p:cNvPr id="2055" name="组合 7"/>
          <p:cNvGrpSpPr/>
          <p:nvPr userDrawn="1"/>
        </p:nvGrpSpPr>
        <p:grpSpPr>
          <a:xfrm>
            <a:off x="0" y="-7680"/>
            <a:ext cx="9144000" cy="564258"/>
            <a:chOff x="-79" y="-13"/>
            <a:chExt cx="14629" cy="893"/>
          </a:xfrm>
        </p:grpSpPr>
        <p:grpSp>
          <p:nvGrpSpPr>
            <p:cNvPr id="2056" name="组合 32"/>
            <p:cNvGrpSpPr/>
            <p:nvPr/>
          </p:nvGrpSpPr>
          <p:grpSpPr>
            <a:xfrm>
              <a:off x="-79" y="-13"/>
              <a:ext cx="14629" cy="893"/>
              <a:chOff x="-79" y="-13"/>
              <a:chExt cx="14629" cy="893"/>
            </a:xfrm>
          </p:grpSpPr>
          <p:sp>
            <p:nvSpPr>
              <p:cNvPr id="2057" name="矩形 46"/>
              <p:cNvSpPr/>
              <p:nvPr/>
            </p:nvSpPr>
            <p:spPr>
              <a:xfrm>
                <a:off x="-79" y="18"/>
                <a:ext cx="14629" cy="831"/>
              </a:xfrm>
              <a:prstGeom prst="rect">
                <a:avLst/>
              </a:prstGeom>
              <a:solidFill>
                <a:schemeClr val="bg1"/>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58" name="矩形 15"/>
              <p:cNvSpPr/>
              <p:nvPr/>
            </p:nvSpPr>
            <p:spPr>
              <a:xfrm>
                <a:off x="-79" y="-1"/>
                <a:ext cx="601" cy="881"/>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pic>
            <p:nvPicPr>
              <p:cNvPr id="2059" name="图片 6" descr="校徽"/>
              <p:cNvPicPr>
                <a:picLocks noChangeAspect="1"/>
              </p:cNvPicPr>
              <p:nvPr/>
            </p:nvPicPr>
            <p:blipFill>
              <a:blip r:embed="rId21" cstate="print"/>
              <a:stretch>
                <a:fillRect/>
              </a:stretch>
            </p:blipFill>
            <p:spPr>
              <a:xfrm>
                <a:off x="11851" y="228"/>
                <a:ext cx="1705" cy="423"/>
              </a:xfrm>
              <a:prstGeom prst="rect">
                <a:avLst/>
              </a:prstGeom>
              <a:noFill/>
              <a:ln w="9525">
                <a:noFill/>
              </a:ln>
            </p:spPr>
          </p:pic>
          <p:cxnSp>
            <p:nvCxnSpPr>
              <p:cNvPr id="24" name="直接连接符 23"/>
              <p:cNvCxnSpPr/>
              <p:nvPr/>
            </p:nvCxnSpPr>
            <p:spPr>
              <a:xfrm flipV="1">
                <a:off x="96" y="826"/>
                <a:ext cx="14304" cy="31"/>
              </a:xfrm>
              <a:prstGeom prst="line">
                <a:avLst/>
              </a:prstGeom>
              <a:ln w="28575" cmpd="sng">
                <a:solidFill>
                  <a:srgbClr val="A6242C"/>
                </a:solidFill>
                <a:prstDash val="solid"/>
              </a:ln>
            </p:spPr>
            <p:style>
              <a:lnRef idx="1">
                <a:schemeClr val="accent1"/>
              </a:lnRef>
              <a:fillRef idx="0">
                <a:schemeClr val="accent1"/>
              </a:fillRef>
              <a:effectRef idx="0">
                <a:schemeClr val="accent1"/>
              </a:effectRef>
              <a:fontRef idx="minor">
                <a:schemeClr val="tx1"/>
              </a:fontRef>
            </p:style>
          </p:cxnSp>
          <p:sp>
            <p:nvSpPr>
              <p:cNvPr id="2061" name="矩形 25"/>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2" name="矩形 26"/>
              <p:cNvSpPr/>
              <p:nvPr/>
            </p:nvSpPr>
            <p:spPr>
              <a:xfrm>
                <a:off x="-79" y="-1"/>
                <a:ext cx="601" cy="850"/>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3" name="矩形 27"/>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pic>
          <p:nvPicPr>
            <p:cNvPr id="7" name="图片 6" descr="微信图片_20200813145350"/>
            <p:cNvPicPr>
              <a:picLocks noChangeAspect="1"/>
            </p:cNvPicPr>
            <p:nvPr/>
          </p:nvPicPr>
          <p:blipFill>
            <a:blip r:embed="rId22"/>
            <a:srcRect/>
            <a:stretch>
              <a:fillRect/>
            </a:stretch>
          </p:blipFill>
          <p:spPr>
            <a:xfrm>
              <a:off x="11057" y="126"/>
              <a:ext cx="646" cy="650"/>
            </a:xfrm>
            <a:prstGeom prst="ellipse">
              <a:avLst/>
            </a:prstGeom>
          </p:spPr>
        </p:pic>
      </p:grpSp>
      <p:grpSp>
        <p:nvGrpSpPr>
          <p:cNvPr id="2065" name="组合 8"/>
          <p:cNvGrpSpPr/>
          <p:nvPr userDrawn="1"/>
        </p:nvGrpSpPr>
        <p:grpSpPr>
          <a:xfrm>
            <a:off x="0" y="4908550"/>
            <a:ext cx="9144000" cy="234950"/>
            <a:chOff x="-79" y="7813"/>
            <a:chExt cx="14628" cy="370"/>
          </a:xfrm>
        </p:grpSpPr>
        <p:sp>
          <p:nvSpPr>
            <p:cNvPr id="2066" name="矩形 9"/>
            <p:cNvSpPr/>
            <p:nvPr/>
          </p:nvSpPr>
          <p:spPr>
            <a:xfrm>
              <a:off x="-79" y="7813"/>
              <a:ext cx="4446" cy="370"/>
            </a:xfrm>
            <a:prstGeom prst="rect">
              <a:avLst/>
            </a:prstGeom>
            <a:solidFill>
              <a:srgbClr val="4A050A"/>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7" name="矩形 10"/>
            <p:cNvSpPr/>
            <p:nvPr/>
          </p:nvSpPr>
          <p:spPr>
            <a:xfrm>
              <a:off x="4367" y="7813"/>
              <a:ext cx="10183" cy="370"/>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sp>
        <p:nvSpPr>
          <p:cNvPr id="2" name="标题占位符 1"/>
          <p:cNvSpPr>
            <a:spLocks noGrp="1"/>
          </p:cNvSpPr>
          <p:nvPr>
            <p:custDataLst>
              <p:tags r:id="rId19"/>
            </p:custDataLst>
          </p:nvPr>
        </p:nvSpPr>
        <p:spPr>
          <a:xfrm>
            <a:off x="456248" y="26988"/>
            <a:ext cx="8226425" cy="528637"/>
          </a:xfrm>
          <a:prstGeom prst="rect">
            <a:avLst/>
          </a:prstGeom>
          <a:noFill/>
          <a:ln w="9525">
            <a:noFill/>
          </a:ln>
        </p:spPr>
        <p:txBody>
          <a:bodyPr vert="horz" lIns="90170" tIns="46990" rIns="90170" bIns="46990" anchor="ctr"/>
          <a:lstStyle/>
          <a:p>
            <a:pPr lvl="0"/>
            <a:r>
              <a:rPr lang="zh-CN" altLang="en-US" dirty="0"/>
              <a:t>单击此处编辑母版标题样式</a:t>
            </a:r>
          </a:p>
        </p:txBody>
      </p:sp>
      <p:sp>
        <p:nvSpPr>
          <p:cNvPr id="8" name="灯片编号占位符 5"/>
          <p:cNvSpPr>
            <a:spLocks noGrp="1"/>
          </p:cNvSpPr>
          <p:nvPr>
            <p:custDataLst>
              <p:tags r:id="rId20"/>
            </p:custDataLst>
          </p:nvPr>
        </p:nvSpPr>
        <p:spPr>
          <a:xfrm>
            <a:off x="6658610" y="4737100"/>
            <a:ext cx="2025650" cy="236538"/>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grpSp>
        <p:nvGrpSpPr>
          <p:cNvPr id="9" name="组合 7"/>
          <p:cNvGrpSpPr/>
          <p:nvPr userDrawn="1"/>
        </p:nvGrpSpPr>
        <p:grpSpPr>
          <a:xfrm>
            <a:off x="635" y="-7680"/>
            <a:ext cx="9144000" cy="564258"/>
            <a:chOff x="-79" y="-13"/>
            <a:chExt cx="14629" cy="893"/>
          </a:xfrm>
        </p:grpSpPr>
        <p:grpSp>
          <p:nvGrpSpPr>
            <p:cNvPr id="10" name="组合 32"/>
            <p:cNvGrpSpPr/>
            <p:nvPr/>
          </p:nvGrpSpPr>
          <p:grpSpPr>
            <a:xfrm>
              <a:off x="-79" y="-13"/>
              <a:ext cx="14629" cy="893"/>
              <a:chOff x="-79" y="-13"/>
              <a:chExt cx="14629" cy="893"/>
            </a:xfrm>
          </p:grpSpPr>
          <p:sp>
            <p:nvSpPr>
              <p:cNvPr id="11" name="矩形 46"/>
              <p:cNvSpPr/>
              <p:nvPr/>
            </p:nvSpPr>
            <p:spPr>
              <a:xfrm>
                <a:off x="-79" y="18"/>
                <a:ext cx="14629" cy="831"/>
              </a:xfrm>
              <a:prstGeom prst="rect">
                <a:avLst/>
              </a:prstGeom>
              <a:solidFill>
                <a:schemeClr val="bg1"/>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2" name="矩形 15"/>
              <p:cNvSpPr/>
              <p:nvPr/>
            </p:nvSpPr>
            <p:spPr>
              <a:xfrm>
                <a:off x="-79" y="-1"/>
                <a:ext cx="601" cy="881"/>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pic>
            <p:nvPicPr>
              <p:cNvPr id="13" name="图片 6" descr="校徽"/>
              <p:cNvPicPr>
                <a:picLocks noChangeAspect="1"/>
              </p:cNvPicPr>
              <p:nvPr/>
            </p:nvPicPr>
            <p:blipFill>
              <a:blip r:embed="rId21" cstate="print"/>
              <a:stretch>
                <a:fillRect/>
              </a:stretch>
            </p:blipFill>
            <p:spPr>
              <a:xfrm>
                <a:off x="11851" y="228"/>
                <a:ext cx="1705" cy="423"/>
              </a:xfrm>
              <a:prstGeom prst="rect">
                <a:avLst/>
              </a:prstGeom>
              <a:noFill/>
              <a:ln w="9525">
                <a:noFill/>
              </a:ln>
            </p:spPr>
          </p:pic>
          <p:cxnSp>
            <p:nvCxnSpPr>
              <p:cNvPr id="14" name="直接连接符 13"/>
              <p:cNvCxnSpPr/>
              <p:nvPr/>
            </p:nvCxnSpPr>
            <p:spPr>
              <a:xfrm flipV="1">
                <a:off x="96" y="826"/>
                <a:ext cx="14304" cy="31"/>
              </a:xfrm>
              <a:prstGeom prst="line">
                <a:avLst/>
              </a:prstGeom>
              <a:ln w="28575" cmpd="sng">
                <a:solidFill>
                  <a:srgbClr val="A6242C"/>
                </a:solidFill>
                <a:prstDash val="solid"/>
              </a:ln>
            </p:spPr>
            <p:style>
              <a:lnRef idx="1">
                <a:schemeClr val="accent1"/>
              </a:lnRef>
              <a:fillRef idx="0">
                <a:schemeClr val="accent1"/>
              </a:fillRef>
              <a:effectRef idx="0">
                <a:schemeClr val="accent1"/>
              </a:effectRef>
              <a:fontRef idx="minor">
                <a:schemeClr val="tx1"/>
              </a:fontRef>
            </p:style>
          </p:cxnSp>
          <p:sp>
            <p:nvSpPr>
              <p:cNvPr id="15" name="矩形 25"/>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6" name="矩形 26"/>
              <p:cNvSpPr/>
              <p:nvPr/>
            </p:nvSpPr>
            <p:spPr>
              <a:xfrm>
                <a:off x="-79" y="-1"/>
                <a:ext cx="601" cy="850"/>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7" name="矩形 27"/>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pic>
          <p:nvPicPr>
            <p:cNvPr id="18" name="图片 17" descr="微信图片_20200813145350"/>
            <p:cNvPicPr>
              <a:picLocks noChangeAspect="1"/>
            </p:cNvPicPr>
            <p:nvPr/>
          </p:nvPicPr>
          <p:blipFill>
            <a:blip r:embed="rId22"/>
            <a:srcRect/>
            <a:stretch>
              <a:fillRect/>
            </a:stretch>
          </p:blipFill>
          <p:spPr>
            <a:xfrm>
              <a:off x="11057" y="126"/>
              <a:ext cx="646" cy="650"/>
            </a:xfrm>
            <a:prstGeom prst="ellipse">
              <a:avLst/>
            </a:prstGeom>
          </p:spPr>
        </p:pic>
      </p:grpSp>
      <p:grpSp>
        <p:nvGrpSpPr>
          <p:cNvPr id="19" name="组合 8"/>
          <p:cNvGrpSpPr/>
          <p:nvPr userDrawn="1"/>
        </p:nvGrpSpPr>
        <p:grpSpPr>
          <a:xfrm>
            <a:off x="635" y="4908550"/>
            <a:ext cx="9144000" cy="234950"/>
            <a:chOff x="-79" y="7813"/>
            <a:chExt cx="14628" cy="370"/>
          </a:xfrm>
        </p:grpSpPr>
        <p:sp>
          <p:nvSpPr>
            <p:cNvPr id="20" name="矩形 9"/>
            <p:cNvSpPr/>
            <p:nvPr/>
          </p:nvSpPr>
          <p:spPr>
            <a:xfrm>
              <a:off x="-79" y="7813"/>
              <a:ext cx="4446" cy="370"/>
            </a:xfrm>
            <a:prstGeom prst="rect">
              <a:avLst/>
            </a:prstGeom>
            <a:solidFill>
              <a:srgbClr val="4A050A"/>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1" name="矩形 10"/>
            <p:cNvSpPr/>
            <p:nvPr/>
          </p:nvSpPr>
          <p:spPr>
            <a:xfrm>
              <a:off x="4367" y="7813"/>
              <a:ext cx="10183" cy="370"/>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spTree>
    <p:custDataLst>
      <p:tags r:id="rId13"/>
    </p:custData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Arial" panose="020B0604020202020204" pitchFamily="34" charset="0"/>
          <a:ea typeface="黑体" panose="02010609060101010101" pitchFamily="49"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1pPr>
      <a:lvl2pPr marL="514350" indent="-171450" algn="l" defTabSz="685800" rtl="0" eaLnBrk="1" fontAlgn="auto" latinLnBrk="0" hangingPunct="1">
        <a:lnSpc>
          <a:spcPct val="120000"/>
        </a:lnSpc>
        <a:spcBef>
          <a:spcPts val="0"/>
        </a:spcBef>
        <a:spcAft>
          <a:spcPts val="600"/>
        </a:spcAft>
        <a:buFont typeface="Arial" panose="020B0604020202020204" pitchFamily="34" charset="0"/>
        <a:buChar char="●"/>
        <a:tabLst>
          <a:tab pos="1207135" algn="l"/>
          <a:tab pos="1207135" algn="l"/>
          <a:tab pos="1207135" algn="l"/>
          <a:tab pos="1207135" algn="l"/>
        </a:tabLst>
        <a:defRPr sz="120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2pPr>
      <a:lvl3pPr marL="857250" indent="-171450" algn="l" defTabSz="685800" rtl="0" eaLnBrk="1" fontAlgn="auto" latinLnBrk="0" hangingPunct="1">
        <a:lnSpc>
          <a:spcPct val="120000"/>
        </a:lnSpc>
        <a:spcBef>
          <a:spcPts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4pPr>
      <a:lvl5pPr marL="1543050" indent="-171450" algn="l" defTabSz="685800" rtl="0" eaLnBrk="1" fontAlgn="auto" latinLnBrk="0" hangingPunct="1">
        <a:lnSpc>
          <a:spcPct val="120000"/>
        </a:lnSpc>
        <a:spcBef>
          <a:spcPts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custDataLst>
              <p:tags r:id="rId14"/>
            </p:custDataLst>
          </p:nvPr>
        </p:nvSpPr>
        <p:spPr>
          <a:xfrm>
            <a:off x="455613" y="26988"/>
            <a:ext cx="8226425" cy="528637"/>
          </a:xfrm>
          <a:prstGeom prst="rect">
            <a:avLst/>
          </a:prstGeom>
          <a:noFill/>
          <a:ln w="9525">
            <a:noFill/>
          </a:ln>
        </p:spPr>
        <p:txBody>
          <a:bodyPr vert="horz" lIns="90170" tIns="46990" rIns="90170" bIns="46990" anchor="ctr"/>
          <a:lstStyle/>
          <a:p>
            <a:pPr lvl="0"/>
            <a:r>
              <a:rPr lang="zh-CN" altLang="en-US" dirty="0"/>
              <a:t>单击此处编辑母版标题样式</a:t>
            </a:r>
          </a:p>
        </p:txBody>
      </p:sp>
      <p:sp>
        <p:nvSpPr>
          <p:cNvPr id="3" name="文本占位符 2"/>
          <p:cNvSpPr>
            <a:spLocks noGrp="1"/>
          </p:cNvSpPr>
          <p:nvPr>
            <p:ph type="body" idx="1"/>
            <p:custDataLst>
              <p:tags r:id="rId15"/>
            </p:custDataLst>
          </p:nvPr>
        </p:nvSpPr>
        <p:spPr>
          <a:xfrm>
            <a:off x="455613" y="1117600"/>
            <a:ext cx="8228013" cy="3570288"/>
          </a:xfrm>
          <a:prstGeom prst="rect">
            <a:avLst/>
          </a:prstGeom>
        </p:spPr>
        <p:txBody>
          <a:bodyPr vert="horz" lIns="90000" tIns="46800" rIns="90000" bIns="46800" rtlCol="0">
            <a:normAutofit/>
          </a:body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4" name="日期占位符 3"/>
          <p:cNvSpPr>
            <a:spLocks noGrp="1"/>
          </p:cNvSpPr>
          <p:nvPr>
            <p:ph type="dt" sz="half" idx="2"/>
            <p:custDataLst>
              <p:tags r:id="rId16"/>
            </p:custDataLst>
          </p:nvPr>
        </p:nvSpPr>
        <p:spPr>
          <a:xfrm>
            <a:off x="458788" y="4737100"/>
            <a:ext cx="2025650" cy="236538"/>
          </a:xfrm>
          <a:prstGeom prst="rect">
            <a:avLst/>
          </a:prstGeom>
        </p:spPr>
        <p:txBody>
          <a:bodyPr vert="horz" lIns="91440" tIns="45720" rIns="91440" bIns="45720" rtlCol="0" anchor="ctr">
            <a:normAutofit/>
          </a:bodyPr>
          <a:lstStyle>
            <a:lvl1pPr algn="l">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2023/10/2</a:t>
            </a:fld>
            <a:endParaRPr lang="zh-CN" altLang="en-US" strike="noStrike" noProof="1"/>
          </a:p>
        </p:txBody>
      </p:sp>
      <p:sp>
        <p:nvSpPr>
          <p:cNvPr id="5" name="页脚占位符 4"/>
          <p:cNvSpPr>
            <a:spLocks noGrp="1"/>
          </p:cNvSpPr>
          <p:nvPr>
            <p:ph type="ftr" sz="quarter" idx="3"/>
            <p:custDataLst>
              <p:tags r:id="rId17"/>
            </p:custDataLst>
          </p:nvPr>
        </p:nvSpPr>
        <p:spPr>
          <a:xfrm>
            <a:off x="3087688" y="4737100"/>
            <a:ext cx="2968625" cy="236538"/>
          </a:xfrm>
          <a:prstGeom prst="rect">
            <a:avLst/>
          </a:prstGeom>
        </p:spPr>
        <p:txBody>
          <a:bodyPr vert="horz" lIns="91440" tIns="45720" rIns="91440" bIns="45720" rtlCol="0" anchor="ctr">
            <a:normAutofit/>
          </a:bodyPr>
          <a:lstStyle>
            <a:lvl1pPr algn="ct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endParaRPr lang="zh-CN" altLang="en-US" strike="noStrike" noProof="1"/>
          </a:p>
        </p:txBody>
      </p:sp>
      <p:sp>
        <p:nvSpPr>
          <p:cNvPr id="6" name="灯片编号占位符 5"/>
          <p:cNvSpPr>
            <a:spLocks noGrp="1"/>
          </p:cNvSpPr>
          <p:nvPr>
            <p:ph type="sldNum" sz="quarter" idx="4"/>
            <p:custDataLst>
              <p:tags r:id="rId18"/>
            </p:custDataLst>
          </p:nvPr>
        </p:nvSpPr>
        <p:spPr>
          <a:xfrm>
            <a:off x="6657975" y="4737100"/>
            <a:ext cx="2025650" cy="236538"/>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grpSp>
        <p:nvGrpSpPr>
          <p:cNvPr id="2055" name="组合 7"/>
          <p:cNvGrpSpPr/>
          <p:nvPr userDrawn="1"/>
        </p:nvGrpSpPr>
        <p:grpSpPr>
          <a:xfrm>
            <a:off x="0" y="-7680"/>
            <a:ext cx="9144000" cy="564258"/>
            <a:chOff x="-79" y="-13"/>
            <a:chExt cx="14629" cy="893"/>
          </a:xfrm>
        </p:grpSpPr>
        <p:grpSp>
          <p:nvGrpSpPr>
            <p:cNvPr id="2056" name="组合 32"/>
            <p:cNvGrpSpPr/>
            <p:nvPr/>
          </p:nvGrpSpPr>
          <p:grpSpPr>
            <a:xfrm>
              <a:off x="-79" y="-13"/>
              <a:ext cx="14629" cy="893"/>
              <a:chOff x="-79" y="-13"/>
              <a:chExt cx="14629" cy="893"/>
            </a:xfrm>
          </p:grpSpPr>
          <p:sp>
            <p:nvSpPr>
              <p:cNvPr id="2057" name="矩形 46"/>
              <p:cNvSpPr/>
              <p:nvPr/>
            </p:nvSpPr>
            <p:spPr>
              <a:xfrm>
                <a:off x="-79" y="18"/>
                <a:ext cx="14629" cy="831"/>
              </a:xfrm>
              <a:prstGeom prst="rect">
                <a:avLst/>
              </a:prstGeom>
              <a:solidFill>
                <a:schemeClr val="bg1"/>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58" name="矩形 15"/>
              <p:cNvSpPr/>
              <p:nvPr/>
            </p:nvSpPr>
            <p:spPr>
              <a:xfrm>
                <a:off x="-79" y="-1"/>
                <a:ext cx="601" cy="881"/>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pic>
            <p:nvPicPr>
              <p:cNvPr id="2059" name="图片 6" descr="校徽"/>
              <p:cNvPicPr>
                <a:picLocks noChangeAspect="1"/>
              </p:cNvPicPr>
              <p:nvPr/>
            </p:nvPicPr>
            <p:blipFill>
              <a:blip r:embed="rId21" cstate="print"/>
              <a:stretch>
                <a:fillRect/>
              </a:stretch>
            </p:blipFill>
            <p:spPr>
              <a:xfrm>
                <a:off x="11851" y="228"/>
                <a:ext cx="1705" cy="423"/>
              </a:xfrm>
              <a:prstGeom prst="rect">
                <a:avLst/>
              </a:prstGeom>
              <a:noFill/>
              <a:ln w="9525">
                <a:noFill/>
              </a:ln>
            </p:spPr>
          </p:pic>
          <p:cxnSp>
            <p:nvCxnSpPr>
              <p:cNvPr id="24" name="直接连接符 23"/>
              <p:cNvCxnSpPr/>
              <p:nvPr/>
            </p:nvCxnSpPr>
            <p:spPr>
              <a:xfrm flipV="1">
                <a:off x="96" y="826"/>
                <a:ext cx="14304" cy="31"/>
              </a:xfrm>
              <a:prstGeom prst="line">
                <a:avLst/>
              </a:prstGeom>
              <a:ln w="28575" cmpd="sng">
                <a:solidFill>
                  <a:srgbClr val="A6242C"/>
                </a:solidFill>
                <a:prstDash val="solid"/>
              </a:ln>
            </p:spPr>
            <p:style>
              <a:lnRef idx="1">
                <a:schemeClr val="accent1"/>
              </a:lnRef>
              <a:fillRef idx="0">
                <a:schemeClr val="accent1"/>
              </a:fillRef>
              <a:effectRef idx="0">
                <a:schemeClr val="accent1"/>
              </a:effectRef>
              <a:fontRef idx="minor">
                <a:schemeClr val="tx1"/>
              </a:fontRef>
            </p:style>
          </p:cxnSp>
          <p:sp>
            <p:nvSpPr>
              <p:cNvPr id="2061" name="矩形 25"/>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2" name="矩形 26"/>
              <p:cNvSpPr/>
              <p:nvPr/>
            </p:nvSpPr>
            <p:spPr>
              <a:xfrm>
                <a:off x="-79" y="-1"/>
                <a:ext cx="601" cy="850"/>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3" name="矩形 27"/>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pic>
          <p:nvPicPr>
            <p:cNvPr id="7" name="图片 6" descr="微信图片_20200813145350"/>
            <p:cNvPicPr>
              <a:picLocks noChangeAspect="1"/>
            </p:cNvPicPr>
            <p:nvPr/>
          </p:nvPicPr>
          <p:blipFill>
            <a:blip r:embed="rId22"/>
            <a:srcRect/>
            <a:stretch>
              <a:fillRect/>
            </a:stretch>
          </p:blipFill>
          <p:spPr>
            <a:xfrm>
              <a:off x="11057" y="126"/>
              <a:ext cx="646" cy="650"/>
            </a:xfrm>
            <a:prstGeom prst="ellipse">
              <a:avLst/>
            </a:prstGeom>
          </p:spPr>
        </p:pic>
      </p:grpSp>
      <p:grpSp>
        <p:nvGrpSpPr>
          <p:cNvPr id="2065" name="组合 8"/>
          <p:cNvGrpSpPr/>
          <p:nvPr userDrawn="1"/>
        </p:nvGrpSpPr>
        <p:grpSpPr>
          <a:xfrm>
            <a:off x="0" y="4908550"/>
            <a:ext cx="9144000" cy="234950"/>
            <a:chOff x="-79" y="7813"/>
            <a:chExt cx="14628" cy="370"/>
          </a:xfrm>
        </p:grpSpPr>
        <p:sp>
          <p:nvSpPr>
            <p:cNvPr id="2066" name="矩形 9"/>
            <p:cNvSpPr/>
            <p:nvPr/>
          </p:nvSpPr>
          <p:spPr>
            <a:xfrm>
              <a:off x="-79" y="7813"/>
              <a:ext cx="4446" cy="370"/>
            </a:xfrm>
            <a:prstGeom prst="rect">
              <a:avLst/>
            </a:prstGeom>
            <a:solidFill>
              <a:srgbClr val="4A050A"/>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7" name="矩形 10"/>
            <p:cNvSpPr/>
            <p:nvPr/>
          </p:nvSpPr>
          <p:spPr>
            <a:xfrm>
              <a:off x="4367" y="7813"/>
              <a:ext cx="10183" cy="370"/>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sp>
        <p:nvSpPr>
          <p:cNvPr id="2" name="标题占位符 1"/>
          <p:cNvSpPr>
            <a:spLocks noGrp="1"/>
          </p:cNvSpPr>
          <p:nvPr>
            <p:custDataLst>
              <p:tags r:id="rId19"/>
            </p:custDataLst>
          </p:nvPr>
        </p:nvSpPr>
        <p:spPr>
          <a:xfrm>
            <a:off x="456248" y="26988"/>
            <a:ext cx="8226425" cy="528637"/>
          </a:xfrm>
          <a:prstGeom prst="rect">
            <a:avLst/>
          </a:prstGeom>
          <a:noFill/>
          <a:ln w="9525">
            <a:noFill/>
          </a:ln>
        </p:spPr>
        <p:txBody>
          <a:bodyPr vert="horz" lIns="90170" tIns="46990" rIns="90170" bIns="46990" anchor="ctr"/>
          <a:lstStyle/>
          <a:p>
            <a:pPr lvl="0"/>
            <a:r>
              <a:rPr lang="zh-CN" altLang="en-US" dirty="0"/>
              <a:t>单击此处编辑母版标题样式</a:t>
            </a:r>
          </a:p>
        </p:txBody>
      </p:sp>
      <p:sp>
        <p:nvSpPr>
          <p:cNvPr id="8" name="灯片编号占位符 5"/>
          <p:cNvSpPr>
            <a:spLocks noGrp="1"/>
          </p:cNvSpPr>
          <p:nvPr>
            <p:custDataLst>
              <p:tags r:id="rId20"/>
            </p:custDataLst>
          </p:nvPr>
        </p:nvSpPr>
        <p:spPr>
          <a:xfrm>
            <a:off x="6658610" y="4737100"/>
            <a:ext cx="2025650" cy="236538"/>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grpSp>
        <p:nvGrpSpPr>
          <p:cNvPr id="9" name="组合 7"/>
          <p:cNvGrpSpPr/>
          <p:nvPr userDrawn="1"/>
        </p:nvGrpSpPr>
        <p:grpSpPr>
          <a:xfrm>
            <a:off x="635" y="-7680"/>
            <a:ext cx="9144000" cy="564258"/>
            <a:chOff x="-79" y="-13"/>
            <a:chExt cx="14629" cy="893"/>
          </a:xfrm>
        </p:grpSpPr>
        <p:grpSp>
          <p:nvGrpSpPr>
            <p:cNvPr id="10" name="组合 32"/>
            <p:cNvGrpSpPr/>
            <p:nvPr/>
          </p:nvGrpSpPr>
          <p:grpSpPr>
            <a:xfrm>
              <a:off x="-79" y="-13"/>
              <a:ext cx="14629" cy="893"/>
              <a:chOff x="-79" y="-13"/>
              <a:chExt cx="14629" cy="893"/>
            </a:xfrm>
          </p:grpSpPr>
          <p:sp>
            <p:nvSpPr>
              <p:cNvPr id="11" name="矩形 46"/>
              <p:cNvSpPr/>
              <p:nvPr/>
            </p:nvSpPr>
            <p:spPr>
              <a:xfrm>
                <a:off x="-79" y="18"/>
                <a:ext cx="14629" cy="831"/>
              </a:xfrm>
              <a:prstGeom prst="rect">
                <a:avLst/>
              </a:prstGeom>
              <a:solidFill>
                <a:schemeClr val="bg1"/>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2" name="矩形 15"/>
              <p:cNvSpPr/>
              <p:nvPr/>
            </p:nvSpPr>
            <p:spPr>
              <a:xfrm>
                <a:off x="-79" y="-1"/>
                <a:ext cx="601" cy="881"/>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pic>
            <p:nvPicPr>
              <p:cNvPr id="13" name="图片 6" descr="校徽"/>
              <p:cNvPicPr>
                <a:picLocks noChangeAspect="1"/>
              </p:cNvPicPr>
              <p:nvPr/>
            </p:nvPicPr>
            <p:blipFill>
              <a:blip r:embed="rId21" cstate="print"/>
              <a:stretch>
                <a:fillRect/>
              </a:stretch>
            </p:blipFill>
            <p:spPr>
              <a:xfrm>
                <a:off x="11851" y="228"/>
                <a:ext cx="1705" cy="423"/>
              </a:xfrm>
              <a:prstGeom prst="rect">
                <a:avLst/>
              </a:prstGeom>
              <a:noFill/>
              <a:ln w="9525">
                <a:noFill/>
              </a:ln>
            </p:spPr>
          </p:pic>
          <p:cxnSp>
            <p:nvCxnSpPr>
              <p:cNvPr id="14" name="直接连接符 13"/>
              <p:cNvCxnSpPr/>
              <p:nvPr/>
            </p:nvCxnSpPr>
            <p:spPr>
              <a:xfrm flipV="1">
                <a:off x="96" y="826"/>
                <a:ext cx="14304" cy="31"/>
              </a:xfrm>
              <a:prstGeom prst="line">
                <a:avLst/>
              </a:prstGeom>
              <a:ln w="28575" cmpd="sng">
                <a:solidFill>
                  <a:srgbClr val="A6242C"/>
                </a:solidFill>
                <a:prstDash val="solid"/>
              </a:ln>
            </p:spPr>
            <p:style>
              <a:lnRef idx="1">
                <a:schemeClr val="accent1"/>
              </a:lnRef>
              <a:fillRef idx="0">
                <a:schemeClr val="accent1"/>
              </a:fillRef>
              <a:effectRef idx="0">
                <a:schemeClr val="accent1"/>
              </a:effectRef>
              <a:fontRef idx="minor">
                <a:schemeClr val="tx1"/>
              </a:fontRef>
            </p:style>
          </p:cxnSp>
          <p:sp>
            <p:nvSpPr>
              <p:cNvPr id="15" name="矩形 25"/>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6" name="矩形 26"/>
              <p:cNvSpPr/>
              <p:nvPr/>
            </p:nvSpPr>
            <p:spPr>
              <a:xfrm>
                <a:off x="-79" y="-1"/>
                <a:ext cx="601" cy="850"/>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7" name="矩形 27"/>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pic>
          <p:nvPicPr>
            <p:cNvPr id="18" name="图片 17" descr="微信图片_20200813145350"/>
            <p:cNvPicPr>
              <a:picLocks noChangeAspect="1"/>
            </p:cNvPicPr>
            <p:nvPr/>
          </p:nvPicPr>
          <p:blipFill>
            <a:blip r:embed="rId22"/>
            <a:srcRect/>
            <a:stretch>
              <a:fillRect/>
            </a:stretch>
          </p:blipFill>
          <p:spPr>
            <a:xfrm>
              <a:off x="11057" y="126"/>
              <a:ext cx="646" cy="650"/>
            </a:xfrm>
            <a:prstGeom prst="ellipse">
              <a:avLst/>
            </a:prstGeom>
          </p:spPr>
        </p:pic>
      </p:grpSp>
      <p:grpSp>
        <p:nvGrpSpPr>
          <p:cNvPr id="19" name="组合 8"/>
          <p:cNvGrpSpPr/>
          <p:nvPr userDrawn="1"/>
        </p:nvGrpSpPr>
        <p:grpSpPr>
          <a:xfrm>
            <a:off x="635" y="4908550"/>
            <a:ext cx="9144000" cy="234950"/>
            <a:chOff x="-79" y="7813"/>
            <a:chExt cx="14628" cy="370"/>
          </a:xfrm>
        </p:grpSpPr>
        <p:sp>
          <p:nvSpPr>
            <p:cNvPr id="20" name="矩形 9"/>
            <p:cNvSpPr/>
            <p:nvPr/>
          </p:nvSpPr>
          <p:spPr>
            <a:xfrm>
              <a:off x="-79" y="7813"/>
              <a:ext cx="4446" cy="370"/>
            </a:xfrm>
            <a:prstGeom prst="rect">
              <a:avLst/>
            </a:prstGeom>
            <a:solidFill>
              <a:srgbClr val="4A050A"/>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1" name="矩形 10"/>
            <p:cNvSpPr/>
            <p:nvPr/>
          </p:nvSpPr>
          <p:spPr>
            <a:xfrm>
              <a:off x="4367" y="7813"/>
              <a:ext cx="10183" cy="370"/>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spTree>
    <p:custDataLst>
      <p:tags r:id="rId13"/>
    </p:custData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Arial" panose="020B0604020202020204" pitchFamily="34" charset="0"/>
          <a:ea typeface="黑体" panose="02010609060101010101" pitchFamily="49"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1pPr>
      <a:lvl2pPr marL="514350" indent="-171450" algn="l" defTabSz="685800" rtl="0" eaLnBrk="1" fontAlgn="auto" latinLnBrk="0" hangingPunct="1">
        <a:lnSpc>
          <a:spcPct val="120000"/>
        </a:lnSpc>
        <a:spcBef>
          <a:spcPts val="0"/>
        </a:spcBef>
        <a:spcAft>
          <a:spcPts val="600"/>
        </a:spcAft>
        <a:buFont typeface="Arial" panose="020B0604020202020204" pitchFamily="34" charset="0"/>
        <a:buChar char="●"/>
        <a:tabLst>
          <a:tab pos="1207135" algn="l"/>
          <a:tab pos="1207135" algn="l"/>
          <a:tab pos="1207135" algn="l"/>
          <a:tab pos="1207135" algn="l"/>
        </a:tabLst>
        <a:defRPr sz="120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2pPr>
      <a:lvl3pPr marL="857250" indent="-171450" algn="l" defTabSz="685800" rtl="0" eaLnBrk="1" fontAlgn="auto" latinLnBrk="0" hangingPunct="1">
        <a:lnSpc>
          <a:spcPct val="120000"/>
        </a:lnSpc>
        <a:spcBef>
          <a:spcPts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4pPr>
      <a:lvl5pPr marL="1543050" indent="-171450" algn="l" defTabSz="685800" rtl="0" eaLnBrk="1" fontAlgn="auto" latinLnBrk="0" hangingPunct="1">
        <a:lnSpc>
          <a:spcPct val="120000"/>
        </a:lnSpc>
        <a:spcBef>
          <a:spcPts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14.xml"/><Relationship Id="rId5" Type="http://schemas.openxmlformats.org/officeDocument/2006/relationships/image" Target="../media/image6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144489"/>
            <a:ext cx="9144635" cy="2065671"/>
            <a:chOff x="0" y="-148"/>
            <a:chExt cx="14401" cy="3210"/>
          </a:xfrm>
        </p:grpSpPr>
        <p:pic>
          <p:nvPicPr>
            <p:cNvPr id="4" name="图片 3" descr="timg"/>
            <p:cNvPicPr>
              <a:picLocks noChangeAspect="1"/>
            </p:cNvPicPr>
            <p:nvPr/>
          </p:nvPicPr>
          <p:blipFill>
            <a:blip r:embed="rId3" cstate="print"/>
            <a:srcRect r="-87"/>
            <a:stretch>
              <a:fillRect/>
            </a:stretch>
          </p:blipFill>
          <p:spPr>
            <a:xfrm>
              <a:off x="0" y="-148"/>
              <a:ext cx="14401" cy="3210"/>
            </a:xfrm>
            <a:prstGeom prst="rect">
              <a:avLst/>
            </a:prstGeom>
          </p:spPr>
        </p:pic>
        <p:sp>
          <p:nvSpPr>
            <p:cNvPr id="6" name="矩形 5"/>
            <p:cNvSpPr/>
            <p:nvPr/>
          </p:nvSpPr>
          <p:spPr>
            <a:xfrm>
              <a:off x="0" y="-148"/>
              <a:ext cx="14401" cy="3209"/>
            </a:xfrm>
            <a:prstGeom prst="rect">
              <a:avLst/>
            </a:prstGeom>
            <a:gradFill>
              <a:gsLst>
                <a:gs pos="22000">
                  <a:srgbClr val="FFFFFF">
                    <a:alpha val="90000"/>
                  </a:srgbClr>
                </a:gs>
                <a:gs pos="0">
                  <a:schemeClr val="bg1">
                    <a:alpha val="100000"/>
                  </a:schemeClr>
                </a:gs>
                <a:gs pos="100000">
                  <a:schemeClr val="bg1">
                    <a:alpha val="44000"/>
                  </a:schemeClr>
                </a:gs>
              </a:gsLst>
              <a:lin ang="5400000" scaled="0"/>
            </a:gradFill>
            <a:ln w="9525" cap="flat" cmpd="sng" algn="ctr">
              <a:noFill/>
              <a:prstDash val="solid"/>
              <a:round/>
              <a:headEnd type="none" w="med" len="med"/>
              <a:tailEnd type="none" w="med" len="med"/>
            </a:ln>
          </p:spPr>
          <p:txBody>
            <a:bodyPr vert="horz" wrap="square" lIns="68591" tIns="34295" rIns="68591" bIns="34295" numCol="1" anchor="ctr"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35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grpSp>
        <p:nvGrpSpPr>
          <p:cNvPr id="2" name="组合 1"/>
          <p:cNvGrpSpPr/>
          <p:nvPr/>
        </p:nvGrpSpPr>
        <p:grpSpPr>
          <a:xfrm>
            <a:off x="634" y="1257408"/>
            <a:ext cx="9144649" cy="2505701"/>
            <a:chOff x="91" y="1288"/>
            <a:chExt cx="14427" cy="4145"/>
          </a:xfrm>
        </p:grpSpPr>
        <p:sp>
          <p:nvSpPr>
            <p:cNvPr id="28" name="矩形 27"/>
            <p:cNvSpPr/>
            <p:nvPr/>
          </p:nvSpPr>
          <p:spPr>
            <a:xfrm>
              <a:off x="91" y="1288"/>
              <a:ext cx="14427" cy="4145"/>
            </a:xfrm>
            <a:prstGeom prst="rect">
              <a:avLst/>
            </a:prstGeom>
            <a:solidFill>
              <a:srgbClr val="A6242C"/>
            </a:solidFill>
            <a:ln>
              <a:noFill/>
            </a:ln>
          </p:spPr>
          <p:style>
            <a:lnRef idx="2">
              <a:schemeClr val="accent1">
                <a:shade val="50000"/>
              </a:schemeClr>
            </a:lnRef>
            <a:fillRef idx="1">
              <a:schemeClr val="accent1"/>
            </a:fillRef>
            <a:effectRef idx="0">
              <a:schemeClr val="accent1"/>
            </a:effectRef>
            <a:fontRef idx="minor">
              <a:schemeClr val="lt1"/>
            </a:fontRef>
          </p:style>
          <p:txBody>
            <a:bodyPr lIns="57360" tIns="28679" rIns="57360" bIns="28679" anchor="ctr"/>
            <a:lstStyle/>
            <a:p>
              <a:pPr algn="ctr" fontAlgn="base">
                <a:spcBef>
                  <a:spcPct val="0"/>
                </a:spcBef>
                <a:spcAft>
                  <a:spcPct val="0"/>
                </a:spcAft>
                <a:defRPr/>
              </a:pPr>
              <a:endParaRPr lang="en-US" altLang="zh-CN" sz="100" strike="noStrike" spc="600" noProof="1">
                <a:solidFill>
                  <a:srgbClr val="FFFFFF"/>
                </a:solidFill>
                <a:latin typeface="黑体" panose="02010609060101010101" pitchFamily="49" charset="-122"/>
                <a:cs typeface="Arial" panose="020B0604020202020204" pitchFamily="34" charset="0"/>
              </a:endParaRPr>
            </a:p>
          </p:txBody>
        </p:sp>
        <p:sp>
          <p:nvSpPr>
            <p:cNvPr id="19458" name="矩形 3"/>
            <p:cNvSpPr/>
            <p:nvPr/>
          </p:nvSpPr>
          <p:spPr>
            <a:xfrm>
              <a:off x="172" y="2066"/>
              <a:ext cx="14262" cy="2754"/>
            </a:xfrm>
            <a:prstGeom prst="rect">
              <a:avLst/>
            </a:prstGeom>
            <a:noFill/>
            <a:ln w="9525">
              <a:noFill/>
            </a:ln>
          </p:spPr>
          <p:txBody>
            <a:bodyPr wrap="square" anchor="t">
              <a:spAutoFit/>
            </a:bodyPr>
            <a:lstStyle/>
            <a:p>
              <a:pPr algn="ctr" fontAlgn="auto">
                <a:lnSpc>
                  <a:spcPts val="6500"/>
                </a:lnSpc>
              </a:pPr>
              <a:r>
                <a:rPr lang="zh-CN" altLang="en-US" sz="4000" b="1" dirty="0">
                  <a:solidFill>
                    <a:schemeClr val="bg1"/>
                  </a:solidFill>
                  <a:latin typeface="Times New Roman" panose="02020603050405020304" pitchFamily="18" charset="0"/>
                  <a:ea typeface="+mn-ea"/>
                  <a:cs typeface="Times New Roman" panose="02020603050405020304" pitchFamily="18" charset="0"/>
                  <a:sym typeface="+mn-ea"/>
                </a:rPr>
                <a:t>土木与水利工程学院</a:t>
              </a:r>
              <a:endParaRPr lang="en-US" altLang="zh-CN" sz="4000" b="1" dirty="0">
                <a:solidFill>
                  <a:schemeClr val="bg1"/>
                </a:solidFill>
                <a:latin typeface="Times New Roman" panose="02020603050405020304" pitchFamily="18" charset="0"/>
                <a:ea typeface="+mn-ea"/>
                <a:cs typeface="Times New Roman" panose="02020603050405020304" pitchFamily="18" charset="0"/>
                <a:sym typeface="+mn-ea"/>
              </a:endParaRPr>
            </a:p>
            <a:p>
              <a:pPr algn="ctr" fontAlgn="auto">
                <a:lnSpc>
                  <a:spcPts val="6500"/>
                </a:lnSpc>
              </a:pPr>
              <a:r>
                <a:rPr lang="zh-CN" altLang="en-US" sz="4000" b="1" dirty="0">
                  <a:solidFill>
                    <a:schemeClr val="bg1"/>
                  </a:solidFill>
                  <a:latin typeface="Times New Roman" panose="02020603050405020304" pitchFamily="18" charset="0"/>
                  <a:ea typeface="+mn-ea"/>
                  <a:cs typeface="Times New Roman" panose="02020603050405020304" pitchFamily="18" charset="0"/>
                  <a:sym typeface="+mn-ea"/>
                </a:rPr>
                <a:t>工程结构实验室安全培训</a:t>
              </a:r>
              <a:endParaRPr lang="en-US" altLang="zh-CN" sz="4000" b="1" dirty="0">
                <a:solidFill>
                  <a:schemeClr val="bg1"/>
                </a:solidFill>
                <a:latin typeface="Times New Roman" panose="02020603050405020304" pitchFamily="18" charset="0"/>
                <a:ea typeface="+mn-ea"/>
                <a:cs typeface="Times New Roman" panose="02020603050405020304" pitchFamily="18" charset="0"/>
                <a:sym typeface="+mn-ea"/>
              </a:endParaRPr>
            </a:p>
          </p:txBody>
        </p:sp>
      </p:grpSp>
      <p:pic>
        <p:nvPicPr>
          <p:cNvPr id="3" name="图片 2" descr="校徽校名"/>
          <p:cNvPicPr>
            <a:picLocks noChangeAspect="1"/>
          </p:cNvPicPr>
          <p:nvPr/>
        </p:nvPicPr>
        <p:blipFill>
          <a:blip r:embed="rId4"/>
          <a:stretch>
            <a:fillRect/>
          </a:stretch>
        </p:blipFill>
        <p:spPr>
          <a:xfrm>
            <a:off x="459740" y="473075"/>
            <a:ext cx="2524760" cy="473075"/>
          </a:xfrm>
          <a:prstGeom prst="rect">
            <a:avLst/>
          </a:prstGeom>
        </p:spPr>
      </p:pic>
      <p:cxnSp>
        <p:nvCxnSpPr>
          <p:cNvPr id="15" name="直接连接符 14"/>
          <p:cNvCxnSpPr/>
          <p:nvPr/>
        </p:nvCxnSpPr>
        <p:spPr>
          <a:xfrm>
            <a:off x="1598295" y="4145280"/>
            <a:ext cx="1628775" cy="0"/>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5970905" y="4145280"/>
            <a:ext cx="1628775" cy="0"/>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9" name="文本占位符 5"/>
          <p:cNvSpPr>
            <a:spLocks noGrp="1"/>
          </p:cNvSpPr>
          <p:nvPr/>
        </p:nvSpPr>
        <p:spPr>
          <a:xfrm>
            <a:off x="3528060" y="3923030"/>
            <a:ext cx="2115820" cy="400685"/>
          </a:xfrm>
          <a:prstGeom prst="rect">
            <a:avLst/>
          </a:prstGeom>
        </p:spPr>
        <p:txBody>
          <a:bodyPr vert="horz" lIns="76199" tIns="38099" rIns="76199" bIns="38099" rtlCol="0">
            <a:noAutofit/>
          </a:bodyPr>
          <a:lstStyle>
            <a:lvl1pPr marL="0" indent="0" algn="l" defTabSz="914400" rtl="0" eaLnBrk="1" latinLnBrk="0" hangingPunct="1">
              <a:lnSpc>
                <a:spcPct val="120000"/>
              </a:lnSpc>
              <a:spcBef>
                <a:spcPts val="1000"/>
              </a:spcBef>
              <a:buFont typeface="Arial" panose="020B0604020202020204" pitchFamily="34" charset="0"/>
              <a:buNone/>
              <a:defRPr kumimoji="0" lang="zh-CN" altLang="en-US" sz="1600" b="0" i="0" u="none" strike="noStrike" kern="1200" cap="none" spc="120" normalizeH="0" baseline="0" dirty="0">
                <a:ln>
                  <a:noFill/>
                </a:ln>
                <a:solidFill>
                  <a:srgbClr val="262626"/>
                </a:solidFill>
                <a:effectLst/>
                <a:uLnTx/>
                <a:uFillTx/>
                <a:latin typeface="+mn-ea"/>
                <a:ea typeface="+mn-ea"/>
                <a:cs typeface="+mn-cs"/>
              </a:defRPr>
            </a:lvl1pPr>
            <a:lvl2pPr marL="342900" indent="0" algn="l" defTabSz="914400" rtl="0" eaLnBrk="1" latinLnBrk="0" hangingPunct="1">
              <a:lnSpc>
                <a:spcPct val="120000"/>
              </a:lnSpc>
              <a:spcBef>
                <a:spcPts val="500"/>
              </a:spcBef>
              <a:buFont typeface="Arial" panose="020B0604020202020204" pitchFamily="34" charset="0"/>
              <a:buNone/>
              <a:defRPr sz="2400" kern="1200" spc="120" baseline="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spc="120" baseline="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spc="120" baseline="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spc="1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2023</a:t>
            </a:r>
            <a:r>
              <a:rPr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年</a:t>
            </a:r>
            <a:r>
              <a:rPr lang="en-US"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10</a:t>
            </a:r>
            <a:r>
              <a:rPr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月</a:t>
            </a:r>
            <a:endParaRPr lang="en-US" altLang="zh-CN"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ABDF42-988F-44DF-893B-5353F93FC3CF}"/>
              </a:ext>
            </a:extLst>
          </p:cNvPr>
          <p:cNvSpPr>
            <a:spLocks noGrp="1"/>
          </p:cNvSpPr>
          <p:nvPr>
            <p:ph type="title"/>
          </p:nvPr>
        </p:nvSpPr>
        <p:spPr/>
        <p:txBody>
          <a:bodyPr/>
          <a:lstStyle/>
          <a:p>
            <a:r>
              <a:rPr lang="zh-CN" altLang="en-US" dirty="0"/>
              <a:t>三、实验室日常管理要求</a:t>
            </a:r>
          </a:p>
        </p:txBody>
      </p:sp>
      <p:sp>
        <p:nvSpPr>
          <p:cNvPr id="3" name="文本占位符 2">
            <a:extLst>
              <a:ext uri="{FF2B5EF4-FFF2-40B4-BE49-F238E27FC236}">
                <a16:creationId xmlns:a16="http://schemas.microsoft.com/office/drawing/2014/main" id="{E9616EE3-BB52-4670-A5A4-61E78177D6C0}"/>
              </a:ext>
            </a:extLst>
          </p:cNvPr>
          <p:cNvSpPr>
            <a:spLocks noGrp="1"/>
          </p:cNvSpPr>
          <p:nvPr>
            <p:ph type="body" idx="1"/>
          </p:nvPr>
        </p:nvSpPr>
        <p:spPr>
          <a:xfrm>
            <a:off x="585470" y="742998"/>
            <a:ext cx="7843520" cy="4038494"/>
          </a:xfrm>
        </p:spPr>
        <p:txBody>
          <a:bodyPr>
            <a:normAutofit/>
          </a:bodyPr>
          <a:lstStyle/>
          <a:p>
            <a:r>
              <a:rPr lang="en-US" altLang="zh-CN" sz="1400" b="1" dirty="0">
                <a:solidFill>
                  <a:srgbClr val="3333FF"/>
                </a:solidFill>
                <a:latin typeface="楷体" panose="02010609060101010101" pitchFamily="49" charset="-122"/>
                <a:ea typeface="楷体" panose="02010609060101010101" pitchFamily="49" charset="-122"/>
              </a:rPr>
              <a:t>4</a:t>
            </a:r>
            <a:r>
              <a:rPr lang="zh-CN" altLang="en-US" sz="1400" b="1" dirty="0">
                <a:solidFill>
                  <a:srgbClr val="3333FF"/>
                </a:solidFill>
                <a:latin typeface="楷体" panose="02010609060101010101" pitchFamily="49" charset="-122"/>
                <a:ea typeface="楷体" panose="02010609060101010101" pitchFamily="49" charset="-122"/>
              </a:rPr>
              <a:t>、废弃物处置</a:t>
            </a:r>
            <a:endParaRPr lang="en-US" altLang="zh-CN" sz="1400" b="1" dirty="0">
              <a:solidFill>
                <a:srgbClr val="3333FF"/>
              </a:solidFill>
              <a:latin typeface="楷体" panose="02010609060101010101" pitchFamily="49" charset="-122"/>
              <a:ea typeface="楷体" panose="02010609060101010101" pitchFamily="49"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生活垃圾倒入厕所旁垃圾桶，固体废弃物（废构件、废渣等）集中放入垃圾斗，固废代处理需缴费。</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严禁随意丢弃化学试剂品</a:t>
            </a:r>
            <a:r>
              <a:rPr lang="en-US" altLang="zh-CN" sz="1400" dirty="0">
                <a:solidFill>
                  <a:schemeClr val="tx1"/>
                </a:solidFill>
                <a:latin typeface="微软雅黑" panose="020B0503020204020204" pitchFamily="34" charset="-122"/>
                <a:ea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rPr>
              <a:t>试剂瓶，严禁藏匿化学药品，严禁用饮料瓶装化学试剂</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严禁不申报偷往实验室运进实验材料</a:t>
            </a:r>
            <a:endParaRPr lang="en-US" altLang="zh-CN" sz="1400" dirty="0">
              <a:solidFill>
                <a:schemeClr val="tx1"/>
              </a:solidFill>
              <a:latin typeface="微软雅黑" panose="020B0503020204020204" pitchFamily="34" charset="-122"/>
              <a:ea typeface="微软雅黑" panose="020B0503020204020204" pitchFamily="34" charset="-122"/>
            </a:endParaRPr>
          </a:p>
          <a:p>
            <a:r>
              <a:rPr lang="en-US" altLang="zh-CN" sz="1400" b="1" dirty="0">
                <a:solidFill>
                  <a:srgbClr val="3333FF"/>
                </a:solidFill>
                <a:latin typeface="楷体" panose="02010609060101010101" pitchFamily="49" charset="-122"/>
                <a:ea typeface="楷体" panose="02010609060101010101" pitchFamily="49" charset="-122"/>
              </a:rPr>
              <a:t>5</a:t>
            </a:r>
            <a:r>
              <a:rPr lang="zh-CN" altLang="en-US" sz="1400" b="1" dirty="0">
                <a:solidFill>
                  <a:srgbClr val="3333FF"/>
                </a:solidFill>
                <a:latin typeface="楷体" panose="02010609060101010101" pitchFamily="49" charset="-122"/>
                <a:ea typeface="楷体" panose="02010609060101010101" pitchFamily="49" charset="-122"/>
              </a:rPr>
              <a:t>、时间安排</a:t>
            </a:r>
            <a:endParaRPr lang="en-US" altLang="zh-CN" sz="1400" b="1" dirty="0">
              <a:solidFill>
                <a:srgbClr val="3333FF"/>
              </a:solidFill>
              <a:latin typeface="楷体" panose="02010609060101010101" pitchFamily="49" charset="-122"/>
              <a:ea typeface="楷体" panose="02010609060101010101" pitchFamily="49"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实验室工作时间全天开放</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夜间、寒暑假、节假日实验需提前申请。如有大精仪使用和复杂实验活动，需指导老师在场。</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endParaRPr lang="en-US" altLang="zh-CN" sz="1400" dirty="0">
              <a:solidFill>
                <a:srgbClr val="3333FF"/>
              </a:solidFill>
              <a:latin typeface="楷体" panose="02010609060101010101" pitchFamily="49" charset="-122"/>
              <a:ea typeface="楷体" panose="02010609060101010101" pitchFamily="49"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516437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A04445-DD47-412E-8735-EF86D7C3F339}"/>
              </a:ext>
            </a:extLst>
          </p:cNvPr>
          <p:cNvSpPr>
            <a:spLocks noGrp="1"/>
          </p:cNvSpPr>
          <p:nvPr>
            <p:ph type="title"/>
          </p:nvPr>
        </p:nvSpPr>
        <p:spPr/>
        <p:txBody>
          <a:bodyPr/>
          <a:lstStyle/>
          <a:p>
            <a:r>
              <a:rPr lang="zh-CN" altLang="en-US" dirty="0"/>
              <a:t>四、安全须知与应急处置</a:t>
            </a:r>
          </a:p>
        </p:txBody>
      </p:sp>
      <p:sp>
        <p:nvSpPr>
          <p:cNvPr id="3" name="文本占位符 2">
            <a:extLst>
              <a:ext uri="{FF2B5EF4-FFF2-40B4-BE49-F238E27FC236}">
                <a16:creationId xmlns:a16="http://schemas.microsoft.com/office/drawing/2014/main" id="{23CABDEB-1D9E-4537-816D-71BB885D0BD6}"/>
              </a:ext>
            </a:extLst>
          </p:cNvPr>
          <p:cNvSpPr>
            <a:spLocks noGrp="1"/>
          </p:cNvSpPr>
          <p:nvPr>
            <p:ph type="body" idx="1"/>
          </p:nvPr>
        </p:nvSpPr>
        <p:spPr>
          <a:xfrm>
            <a:off x="585470" y="666800"/>
            <a:ext cx="7843520" cy="4114692"/>
          </a:xfrm>
        </p:spPr>
        <p:txBody>
          <a:bodyPr>
            <a:normAutofit/>
          </a:bodyPr>
          <a:lstStyle/>
          <a:p>
            <a:pPr algn="ctr"/>
            <a:endParaRPr lang="en-US" altLang="zh-CN" sz="2000" b="1" dirty="0">
              <a:solidFill>
                <a:srgbClr val="3333FF"/>
              </a:solidFill>
              <a:latin typeface="楷体" panose="02010609060101010101" pitchFamily="49" charset="-122"/>
              <a:ea typeface="楷体" panose="02010609060101010101" pitchFamily="49" charset="-122"/>
            </a:endParaRPr>
          </a:p>
          <a:p>
            <a:pPr algn="ctr"/>
            <a:r>
              <a:rPr lang="zh-CN" altLang="en-US" sz="3600" b="1" dirty="0">
                <a:solidFill>
                  <a:srgbClr val="3333FF"/>
                </a:solidFill>
                <a:latin typeface="楷体" panose="02010609060101010101" pitchFamily="49" charset="-122"/>
                <a:ea typeface="楷体" panose="02010609060101010101" pitchFamily="49" charset="-122"/>
              </a:rPr>
              <a:t>合肥工业大学</a:t>
            </a:r>
            <a:endParaRPr lang="en-US" altLang="zh-CN" sz="3600" b="1" dirty="0">
              <a:solidFill>
                <a:srgbClr val="3333FF"/>
              </a:solidFill>
              <a:latin typeface="楷体" panose="02010609060101010101" pitchFamily="49" charset="-122"/>
              <a:ea typeface="楷体" panose="02010609060101010101" pitchFamily="49" charset="-122"/>
            </a:endParaRPr>
          </a:p>
          <a:p>
            <a:pPr algn="ctr"/>
            <a:r>
              <a:rPr lang="zh-CN" altLang="en-US" sz="3600" b="1" dirty="0">
                <a:solidFill>
                  <a:srgbClr val="3333FF"/>
                </a:solidFill>
                <a:latin typeface="楷体" panose="02010609060101010101" pitchFamily="49" charset="-122"/>
                <a:ea typeface="楷体" panose="02010609060101010101" pitchFamily="49" charset="-122"/>
              </a:rPr>
              <a:t>实验室安全责任追究暂行规</a:t>
            </a:r>
            <a:r>
              <a:rPr lang="zh-CN" altLang="en-US" sz="3600" b="1" spc="5" dirty="0">
                <a:solidFill>
                  <a:srgbClr val="3333FF"/>
                </a:solidFill>
                <a:latin typeface="楷体" panose="02010609060101010101" pitchFamily="49" charset="-122"/>
                <a:ea typeface="楷体" panose="02010609060101010101" pitchFamily="49" charset="-122"/>
              </a:rPr>
              <a:t>定</a:t>
            </a:r>
            <a:endParaRPr lang="zh-CN" altLang="en-US" sz="3600" b="1" dirty="0">
              <a:solidFill>
                <a:srgbClr val="3333FF"/>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933040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4921" y="552151"/>
            <a:ext cx="3970158"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789932" y="1719072"/>
            <a:ext cx="4082796" cy="2001012"/>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72990" y="1729415"/>
            <a:ext cx="3840479" cy="1855470"/>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第四级</a:t>
            </a:r>
            <a:r>
              <a:rPr sz="2000" spc="5" dirty="0">
                <a:solidFill>
                  <a:srgbClr val="FF0000"/>
                </a:solidFill>
                <a:latin typeface="微软雅黑"/>
                <a:cs typeface="微软雅黑"/>
              </a:rPr>
              <a:t>（</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marR="5080">
              <a:lnSpc>
                <a:spcPct val="150000"/>
              </a:lnSpc>
            </a:pPr>
            <a:r>
              <a:rPr sz="2000" dirty="0">
                <a:latin typeface="微软雅黑"/>
                <a:cs typeface="微软雅黑"/>
              </a:rPr>
              <a:t>1、在实验室内吸烟、饮</a:t>
            </a:r>
            <a:r>
              <a:rPr sz="2000" spc="-15" dirty="0">
                <a:latin typeface="微软雅黑"/>
                <a:cs typeface="微软雅黑"/>
              </a:rPr>
              <a:t>食</a:t>
            </a:r>
            <a:r>
              <a:rPr sz="2000" dirty="0">
                <a:latin typeface="微软雅黑"/>
                <a:cs typeface="微软雅黑"/>
              </a:rPr>
              <a:t>；在实 验室内（包括冰箱中）</a:t>
            </a:r>
            <a:r>
              <a:rPr sz="2000" spc="-15" dirty="0">
                <a:latin typeface="微软雅黑"/>
                <a:cs typeface="微软雅黑"/>
              </a:rPr>
              <a:t>存</a:t>
            </a:r>
            <a:r>
              <a:rPr sz="2000" dirty="0">
                <a:latin typeface="微软雅黑"/>
                <a:cs typeface="微软雅黑"/>
              </a:rPr>
              <a:t>放食</a:t>
            </a:r>
            <a:r>
              <a:rPr sz="2000" spc="-15" dirty="0">
                <a:latin typeface="微软雅黑"/>
                <a:cs typeface="微软雅黑"/>
              </a:rPr>
              <a:t>品</a:t>
            </a:r>
            <a:r>
              <a:rPr sz="2000" dirty="0">
                <a:latin typeface="微软雅黑"/>
                <a:cs typeface="微软雅黑"/>
              </a:rPr>
              <a:t>、 饮料等</a:t>
            </a:r>
            <a:endParaRPr sz="2000">
              <a:latin typeface="微软雅黑"/>
              <a:cs typeface="微软雅黑"/>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594806" y="514404"/>
            <a:ext cx="3954131"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65732"/>
            <a:ext cx="4082796" cy="178917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798802"/>
            <a:ext cx="3740785"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a:t>
            </a:r>
            <a:r>
              <a:rPr sz="2000" spc="-5" dirty="0">
                <a:solidFill>
                  <a:srgbClr val="FF0000"/>
                </a:solidFill>
                <a:latin typeface="微软雅黑"/>
                <a:cs typeface="微软雅黑"/>
              </a:rPr>
              <a:t>级</a:t>
            </a:r>
            <a:r>
              <a:rPr sz="2000" dirty="0">
                <a:solidFill>
                  <a:srgbClr val="FF0000"/>
                </a:solidFill>
                <a:latin typeface="微软雅黑"/>
                <a:cs typeface="微软雅黑"/>
              </a:rPr>
              <a:t>（</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marR="5080">
              <a:lnSpc>
                <a:spcPct val="150000"/>
              </a:lnSpc>
            </a:pPr>
            <a:r>
              <a:rPr sz="2000" dirty="0">
                <a:latin typeface="微软雅黑"/>
                <a:cs typeface="微软雅黑"/>
              </a:rPr>
              <a:t>2、</a:t>
            </a:r>
            <a:r>
              <a:rPr sz="2000" spc="-5" dirty="0">
                <a:latin typeface="微软雅黑"/>
                <a:cs typeface="微软雅黑"/>
              </a:rPr>
              <a:t>未</a:t>
            </a:r>
            <a:r>
              <a:rPr sz="2000" dirty="0">
                <a:latin typeface="微软雅黑"/>
                <a:cs typeface="微软雅黑"/>
              </a:rPr>
              <a:t>取得准入资格进入</a:t>
            </a:r>
            <a:r>
              <a:rPr sz="2000" spc="-10" dirty="0">
                <a:latin typeface="微软雅黑"/>
                <a:cs typeface="微软雅黑"/>
              </a:rPr>
              <a:t>实</a:t>
            </a:r>
            <a:r>
              <a:rPr sz="2000" dirty="0">
                <a:latin typeface="微软雅黑"/>
                <a:cs typeface="微软雅黑"/>
              </a:rPr>
              <a:t>验室开 展实验活动</a:t>
            </a:r>
            <a:endParaRPr sz="2000">
              <a:latin typeface="微软雅黑"/>
              <a:cs typeface="微软雅黑"/>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09397" y="514404"/>
            <a:ext cx="3954131"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736340"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a:lnSpc>
                <a:spcPct val="100000"/>
              </a:lnSpc>
              <a:spcBef>
                <a:spcPts val="1200"/>
              </a:spcBef>
            </a:pPr>
            <a:r>
              <a:rPr sz="2000" dirty="0">
                <a:latin typeface="微软雅黑"/>
                <a:cs typeface="微软雅黑"/>
              </a:rPr>
              <a:t>3、在实验室内进行实验</a:t>
            </a:r>
            <a:r>
              <a:rPr sz="2000" spc="-15" dirty="0">
                <a:latin typeface="微软雅黑"/>
                <a:cs typeface="微软雅黑"/>
              </a:rPr>
              <a:t>的</a:t>
            </a:r>
            <a:r>
              <a:rPr sz="2000" dirty="0">
                <a:latin typeface="微软雅黑"/>
                <a:cs typeface="微软雅黑"/>
              </a:rPr>
              <a:t>人员未</a:t>
            </a:r>
            <a:endParaRPr sz="2000">
              <a:latin typeface="微软雅黑"/>
              <a:cs typeface="微软雅黑"/>
            </a:endParaRPr>
          </a:p>
          <a:p>
            <a:pPr marL="12700">
              <a:lnSpc>
                <a:spcPct val="100000"/>
              </a:lnSpc>
              <a:spcBef>
                <a:spcPts val="1200"/>
              </a:spcBef>
            </a:pPr>
            <a:r>
              <a:rPr sz="2000" dirty="0">
                <a:latin typeface="微软雅黑"/>
                <a:cs typeface="微软雅黑"/>
              </a:rPr>
              <a:t>穿戴工作服或必要的防</a:t>
            </a:r>
            <a:r>
              <a:rPr sz="2000" spc="-10" dirty="0">
                <a:latin typeface="微软雅黑"/>
                <a:cs typeface="微软雅黑"/>
              </a:rPr>
              <a:t>护</a:t>
            </a:r>
            <a:r>
              <a:rPr sz="2000" dirty="0">
                <a:latin typeface="微软雅黑"/>
                <a:cs typeface="微软雅黑"/>
              </a:rPr>
              <a:t>用具</a:t>
            </a:r>
            <a:endParaRPr sz="2000">
              <a:latin typeface="微软雅黑"/>
              <a:cs typeface="微软雅黑"/>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10040" y="590602"/>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65732"/>
            <a:ext cx="4082796" cy="178917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798802"/>
            <a:ext cx="3738879"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a:t>
            </a:r>
            <a:r>
              <a:rPr sz="2000" spc="-5" dirty="0">
                <a:solidFill>
                  <a:srgbClr val="FF0000"/>
                </a:solidFill>
                <a:latin typeface="微软雅黑"/>
                <a:cs typeface="微软雅黑"/>
              </a:rPr>
              <a:t>四</a:t>
            </a:r>
            <a:r>
              <a:rPr sz="2000" dirty="0">
                <a:solidFill>
                  <a:srgbClr val="FF0000"/>
                </a:solidFill>
                <a:latin typeface="微软雅黑"/>
                <a:cs typeface="微软雅黑"/>
              </a:rPr>
              <a:t>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marR="5080">
              <a:lnSpc>
                <a:spcPct val="150000"/>
              </a:lnSpc>
            </a:pPr>
            <a:r>
              <a:rPr sz="2000" dirty="0">
                <a:latin typeface="微软雅黑"/>
                <a:cs typeface="微软雅黑"/>
              </a:rPr>
              <a:t>4、实验</a:t>
            </a:r>
            <a:r>
              <a:rPr sz="2000" spc="-5" dirty="0">
                <a:latin typeface="微软雅黑"/>
                <a:cs typeface="微软雅黑"/>
              </a:rPr>
              <a:t>室</a:t>
            </a:r>
            <a:r>
              <a:rPr sz="2000" dirty="0">
                <a:latin typeface="微软雅黑"/>
                <a:cs typeface="微软雅黑"/>
              </a:rPr>
              <a:t>内私</a:t>
            </a:r>
            <a:r>
              <a:rPr sz="2000" spc="5" dirty="0">
                <a:latin typeface="微软雅黑"/>
                <a:cs typeface="微软雅黑"/>
              </a:rPr>
              <a:t>拉</a:t>
            </a:r>
            <a:r>
              <a:rPr sz="2000" dirty="0">
                <a:latin typeface="微软雅黑"/>
                <a:cs typeface="微软雅黑"/>
              </a:rPr>
              <a:t>电线</a:t>
            </a:r>
            <a:r>
              <a:rPr sz="2000" spc="5" dirty="0">
                <a:latin typeface="微软雅黑"/>
                <a:cs typeface="微软雅黑"/>
              </a:rPr>
              <a:t>，</a:t>
            </a:r>
            <a:r>
              <a:rPr sz="2000" spc="-10" dirty="0">
                <a:latin typeface="微软雅黑"/>
                <a:cs typeface="微软雅黑"/>
              </a:rPr>
              <a:t>超</a:t>
            </a:r>
            <a:r>
              <a:rPr sz="2000" dirty="0">
                <a:latin typeface="微软雅黑"/>
                <a:cs typeface="微软雅黑"/>
              </a:rPr>
              <a:t>负荷使 用插座，串接插线板</a:t>
            </a:r>
            <a:endParaRPr sz="2000">
              <a:latin typeface="微软雅黑"/>
              <a:cs typeface="微软雅黑"/>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93562" y="590602"/>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736975"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a:lnSpc>
                <a:spcPct val="100000"/>
              </a:lnSpc>
              <a:spcBef>
                <a:spcPts val="1200"/>
              </a:spcBef>
            </a:pPr>
            <a:r>
              <a:rPr sz="2000" dirty="0">
                <a:latin typeface="微软雅黑"/>
                <a:cs typeface="微软雅黑"/>
              </a:rPr>
              <a:t>5、实验人员离开实验室</a:t>
            </a:r>
            <a:r>
              <a:rPr sz="2000" spc="-15" dirty="0">
                <a:latin typeface="微软雅黑"/>
                <a:cs typeface="微软雅黑"/>
              </a:rPr>
              <a:t>，</a:t>
            </a:r>
            <a:r>
              <a:rPr sz="2000" dirty="0">
                <a:latin typeface="微软雅黑"/>
                <a:cs typeface="微软雅黑"/>
              </a:rPr>
              <a:t>未根据</a:t>
            </a:r>
            <a:endParaRPr sz="2000">
              <a:latin typeface="微软雅黑"/>
              <a:cs typeface="微软雅黑"/>
            </a:endParaRPr>
          </a:p>
          <a:p>
            <a:pPr marL="12700">
              <a:lnSpc>
                <a:spcPct val="100000"/>
              </a:lnSpc>
              <a:spcBef>
                <a:spcPts val="1200"/>
              </a:spcBef>
            </a:pPr>
            <a:r>
              <a:rPr sz="2000" dirty="0">
                <a:latin typeface="微软雅黑"/>
                <a:cs typeface="微软雅黑"/>
              </a:rPr>
              <a:t>要求及时关闭水、电、</a:t>
            </a:r>
            <a:r>
              <a:rPr sz="2000" spc="-10" dirty="0">
                <a:latin typeface="微软雅黑"/>
                <a:cs typeface="微软雅黑"/>
              </a:rPr>
              <a:t>门</a:t>
            </a:r>
            <a:r>
              <a:rPr sz="2000" dirty="0">
                <a:latin typeface="微软雅黑"/>
                <a:cs typeface="微软雅黑"/>
              </a:rPr>
              <a:t>窗等</a:t>
            </a:r>
            <a:endParaRPr sz="2000">
              <a:latin typeface="微软雅黑"/>
              <a:cs typeface="微软雅黑"/>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48198"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44424" y="1668779"/>
            <a:ext cx="4082796" cy="1970532"/>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26516" y="1664137"/>
            <a:ext cx="3840479" cy="1855470"/>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a:t>
            </a:r>
            <a:r>
              <a:rPr sz="2000" spc="5" dirty="0">
                <a:solidFill>
                  <a:srgbClr val="FF0000"/>
                </a:solidFill>
                <a:latin typeface="微软雅黑"/>
                <a:cs typeface="微软雅黑"/>
              </a:rPr>
              <a:t>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a:lnSpc>
                <a:spcPct val="100000"/>
              </a:lnSpc>
              <a:spcBef>
                <a:spcPts val="1200"/>
              </a:spcBef>
            </a:pPr>
            <a:r>
              <a:rPr sz="2000" dirty="0">
                <a:latin typeface="微软雅黑"/>
                <a:cs typeface="微软雅黑"/>
              </a:rPr>
              <a:t>6、未</a:t>
            </a:r>
            <a:r>
              <a:rPr sz="2000" spc="-5" dirty="0">
                <a:latin typeface="微软雅黑"/>
                <a:cs typeface="微软雅黑"/>
              </a:rPr>
              <a:t>经</a:t>
            </a:r>
            <a:r>
              <a:rPr sz="2000" dirty="0">
                <a:latin typeface="微软雅黑"/>
                <a:cs typeface="微软雅黑"/>
              </a:rPr>
              <a:t>管理部门允许，</a:t>
            </a:r>
            <a:r>
              <a:rPr sz="2000" spc="-15" dirty="0">
                <a:latin typeface="微软雅黑"/>
                <a:cs typeface="微软雅黑"/>
              </a:rPr>
              <a:t>实</a:t>
            </a:r>
            <a:r>
              <a:rPr sz="2000" dirty="0">
                <a:latin typeface="微软雅黑"/>
                <a:cs typeface="微软雅黑"/>
              </a:rPr>
              <a:t>验室内</a:t>
            </a:r>
            <a:endParaRPr sz="2000">
              <a:latin typeface="微软雅黑"/>
              <a:cs typeface="微软雅黑"/>
            </a:endParaRPr>
          </a:p>
          <a:p>
            <a:pPr marL="12700" marR="5080">
              <a:lnSpc>
                <a:spcPct val="150000"/>
              </a:lnSpc>
              <a:spcBef>
                <a:spcPts val="5"/>
              </a:spcBef>
            </a:pPr>
            <a:r>
              <a:rPr sz="2000" dirty="0">
                <a:latin typeface="微软雅黑"/>
                <a:cs typeface="微软雅黑"/>
              </a:rPr>
              <a:t>使用电阻炉、太阳灶、</a:t>
            </a:r>
            <a:r>
              <a:rPr sz="2000" spc="-15" dirty="0">
                <a:latin typeface="微软雅黑"/>
                <a:cs typeface="微软雅黑"/>
              </a:rPr>
              <a:t>电</a:t>
            </a:r>
            <a:r>
              <a:rPr sz="2000" dirty="0">
                <a:latin typeface="微软雅黑"/>
                <a:cs typeface="微软雅黑"/>
              </a:rPr>
              <a:t>暖器</a:t>
            </a:r>
            <a:r>
              <a:rPr sz="2000" spc="-15" dirty="0">
                <a:latin typeface="微软雅黑"/>
                <a:cs typeface="微软雅黑"/>
              </a:rPr>
              <a:t>、</a:t>
            </a:r>
            <a:r>
              <a:rPr sz="2000" dirty="0">
                <a:latin typeface="微软雅黑"/>
                <a:cs typeface="微软雅黑"/>
              </a:rPr>
              <a:t>热 得快、电砂锅等电器</a:t>
            </a:r>
            <a:endParaRPr sz="2000">
              <a:latin typeface="微软雅黑"/>
              <a:cs typeface="微软雅黑"/>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694688"/>
            <a:ext cx="4084320" cy="1918715"/>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664137"/>
            <a:ext cx="3986529" cy="1855470"/>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第四级</a:t>
            </a:r>
            <a:r>
              <a:rPr sz="2000" spc="5" dirty="0">
                <a:solidFill>
                  <a:srgbClr val="FF0000"/>
                </a:solidFill>
                <a:latin typeface="微软雅黑"/>
                <a:cs typeface="微软雅黑"/>
              </a:rPr>
              <a:t>（</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a:lnSpc>
                <a:spcPct val="100000"/>
              </a:lnSpc>
              <a:spcBef>
                <a:spcPts val="1200"/>
              </a:spcBef>
            </a:pPr>
            <a:r>
              <a:rPr sz="2000" dirty="0">
                <a:latin typeface="微软雅黑"/>
                <a:cs typeface="微软雅黑"/>
              </a:rPr>
              <a:t>7、未取</a:t>
            </a:r>
            <a:r>
              <a:rPr sz="2000" spc="-15" dirty="0">
                <a:latin typeface="微软雅黑"/>
                <a:cs typeface="微软雅黑"/>
              </a:rPr>
              <a:t>得《</a:t>
            </a:r>
            <a:r>
              <a:rPr sz="2000" dirty="0">
                <a:latin typeface="微软雅黑"/>
                <a:cs typeface="微软雅黑"/>
              </a:rPr>
              <a:t>特种设</a:t>
            </a:r>
            <a:r>
              <a:rPr sz="2000" spc="-15" dirty="0">
                <a:latin typeface="微软雅黑"/>
                <a:cs typeface="微软雅黑"/>
              </a:rPr>
              <a:t>备</a:t>
            </a:r>
            <a:r>
              <a:rPr sz="2000" dirty="0">
                <a:latin typeface="微软雅黑"/>
                <a:cs typeface="微软雅黑"/>
              </a:rPr>
              <a:t>作</a:t>
            </a:r>
            <a:r>
              <a:rPr sz="2000" spc="-15" dirty="0">
                <a:latin typeface="微软雅黑"/>
                <a:cs typeface="微软雅黑"/>
              </a:rPr>
              <a:t>业</a:t>
            </a:r>
            <a:r>
              <a:rPr sz="2000" dirty="0">
                <a:latin typeface="微软雅黑"/>
                <a:cs typeface="微软雅黑"/>
              </a:rPr>
              <a:t>人员证》</a:t>
            </a:r>
            <a:endParaRPr sz="2000">
              <a:latin typeface="微软雅黑"/>
              <a:cs typeface="微软雅黑"/>
            </a:endParaRPr>
          </a:p>
          <a:p>
            <a:pPr marL="12700" marR="151130">
              <a:lnSpc>
                <a:spcPct val="150000"/>
              </a:lnSpc>
              <a:spcBef>
                <a:spcPts val="5"/>
              </a:spcBef>
            </a:pPr>
            <a:r>
              <a:rPr sz="2000" dirty="0">
                <a:latin typeface="微软雅黑"/>
                <a:cs typeface="微软雅黑"/>
              </a:rPr>
              <a:t>的人员操作起重机械、</a:t>
            </a:r>
            <a:r>
              <a:rPr sz="2000" spc="-15" dirty="0">
                <a:latin typeface="微软雅黑"/>
                <a:cs typeface="微软雅黑"/>
              </a:rPr>
              <a:t>压</a:t>
            </a:r>
            <a:r>
              <a:rPr sz="2000" dirty="0">
                <a:latin typeface="微软雅黑"/>
                <a:cs typeface="微软雅黑"/>
              </a:rPr>
              <a:t>力容</a:t>
            </a:r>
            <a:r>
              <a:rPr sz="2000" spc="-15" dirty="0">
                <a:latin typeface="微软雅黑"/>
                <a:cs typeface="微软雅黑"/>
              </a:rPr>
              <a:t>器</a:t>
            </a:r>
            <a:r>
              <a:rPr sz="2000" dirty="0">
                <a:latin typeface="微软雅黑"/>
                <a:cs typeface="微软雅黑"/>
              </a:rPr>
              <a:t>等 特种设备</a:t>
            </a:r>
            <a:endParaRPr sz="2000">
              <a:latin typeface="微软雅黑"/>
              <a:cs typeface="微软雅黑"/>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48198"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65732"/>
            <a:ext cx="4082796" cy="178917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798802"/>
            <a:ext cx="3740785"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a:t>
            </a:r>
            <a:r>
              <a:rPr sz="2000" spc="-5" dirty="0">
                <a:solidFill>
                  <a:srgbClr val="FF0000"/>
                </a:solidFill>
                <a:latin typeface="微软雅黑"/>
                <a:cs typeface="微软雅黑"/>
              </a:rPr>
              <a:t>级</a:t>
            </a:r>
            <a:r>
              <a:rPr sz="2000" dirty="0">
                <a:solidFill>
                  <a:srgbClr val="FF0000"/>
                </a:solidFill>
                <a:latin typeface="微软雅黑"/>
                <a:cs typeface="微软雅黑"/>
              </a:rPr>
              <a:t>（</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marR="5080">
              <a:lnSpc>
                <a:spcPct val="150000"/>
              </a:lnSpc>
            </a:pPr>
            <a:r>
              <a:rPr sz="2000" dirty="0">
                <a:latin typeface="微软雅黑"/>
                <a:cs typeface="微软雅黑"/>
              </a:rPr>
              <a:t>8、在实验室中给电瓶车</a:t>
            </a:r>
            <a:r>
              <a:rPr sz="2000" spc="-10" dirty="0">
                <a:latin typeface="微软雅黑"/>
                <a:cs typeface="微软雅黑"/>
              </a:rPr>
              <a:t>充</a:t>
            </a:r>
            <a:r>
              <a:rPr sz="2000" dirty="0">
                <a:latin typeface="微软雅黑"/>
                <a:cs typeface="微软雅黑"/>
              </a:rPr>
              <a:t>电及相 应违章用电行为</a:t>
            </a:r>
            <a:endParaRPr sz="2000">
              <a:latin typeface="微软雅黑"/>
              <a:cs typeface="微软雅黑"/>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D7E0E2A-7E92-468F-8A7D-187616620035}"/>
              </a:ext>
            </a:extLst>
          </p:cNvPr>
          <p:cNvSpPr>
            <a:spLocks noGrp="1"/>
          </p:cNvSpPr>
          <p:nvPr>
            <p:ph type="title"/>
          </p:nvPr>
        </p:nvSpPr>
        <p:spPr/>
        <p:txBody>
          <a:bodyPr/>
          <a:lstStyle/>
          <a:p>
            <a:r>
              <a:rPr lang="zh-CN" altLang="en-US" dirty="0"/>
              <a:t>一、实验室简介</a:t>
            </a:r>
          </a:p>
        </p:txBody>
      </p:sp>
      <p:sp>
        <p:nvSpPr>
          <p:cNvPr id="5" name="文本占位符 4">
            <a:extLst>
              <a:ext uri="{FF2B5EF4-FFF2-40B4-BE49-F238E27FC236}">
                <a16:creationId xmlns:a16="http://schemas.microsoft.com/office/drawing/2014/main" id="{615B01EC-A25E-4A6A-B993-97916E26ED2B}"/>
              </a:ext>
            </a:extLst>
          </p:cNvPr>
          <p:cNvSpPr>
            <a:spLocks noGrp="1"/>
          </p:cNvSpPr>
          <p:nvPr>
            <p:ph type="body" idx="1"/>
          </p:nvPr>
        </p:nvSpPr>
        <p:spPr>
          <a:xfrm>
            <a:off x="381110" y="895394"/>
            <a:ext cx="3529342" cy="3619671"/>
          </a:xfrm>
        </p:spPr>
        <p:txBody>
          <a:bodyPr>
            <a:normAutofit fontScale="92500"/>
          </a:bodyPr>
          <a:lstStyle/>
          <a:p>
            <a:pPr>
              <a:lnSpc>
                <a:spcPct val="110000"/>
              </a:lnSpc>
              <a:spcAft>
                <a:spcPts val="500"/>
              </a:spcAft>
            </a:pPr>
            <a:r>
              <a:rPr lang="en-US" altLang="zh-CN" sz="1700" b="1" dirty="0">
                <a:solidFill>
                  <a:srgbClr val="3333FF"/>
                </a:solidFill>
                <a:latin typeface="楷体" panose="02010609060101010101" pitchFamily="49" charset="-122"/>
                <a:ea typeface="楷体" panose="02010609060101010101" pitchFamily="49" charset="-122"/>
              </a:rPr>
              <a:t>1</a:t>
            </a:r>
            <a:r>
              <a:rPr lang="zh-CN" altLang="en-US" sz="1700" b="1" dirty="0">
                <a:solidFill>
                  <a:srgbClr val="3333FF"/>
                </a:solidFill>
                <a:latin typeface="楷体" panose="02010609060101010101" pitchFamily="49" charset="-122"/>
                <a:ea typeface="楷体" panose="02010609060101010101" pitchFamily="49" charset="-122"/>
              </a:rPr>
              <a:t>、实验室场地</a:t>
            </a:r>
            <a:endParaRPr lang="en-US" altLang="zh-CN" sz="1700" b="1" dirty="0">
              <a:solidFill>
                <a:srgbClr val="3333FF"/>
              </a:solidFill>
              <a:latin typeface="楷体" panose="02010609060101010101" pitchFamily="49" charset="-122"/>
              <a:ea typeface="楷体" panose="02010609060101010101" pitchFamily="49" charset="-122"/>
            </a:endParaRPr>
          </a:p>
          <a:p>
            <a:pPr indent="457200">
              <a:spcAft>
                <a:spcPts val="500"/>
              </a:spcAft>
            </a:pPr>
            <a:r>
              <a:rPr lang="zh-CN" altLang="en-US" sz="1500" dirty="0">
                <a:solidFill>
                  <a:schemeClr val="tx1"/>
                </a:solidFill>
                <a:latin typeface="微软雅黑" panose="020B0503020204020204" pitchFamily="34" charset="-122"/>
                <a:ea typeface="微软雅黑" panose="020B0503020204020204" pitchFamily="34" charset="-122"/>
              </a:rPr>
              <a:t>工程结构实验室建立于</a:t>
            </a:r>
            <a:r>
              <a:rPr lang="en-US" altLang="zh-CN" sz="1500" dirty="0">
                <a:solidFill>
                  <a:schemeClr val="tx1"/>
                </a:solidFill>
                <a:latin typeface="微软雅黑" panose="020B0503020204020204" pitchFamily="34" charset="-122"/>
                <a:ea typeface="微软雅黑" panose="020B0503020204020204" pitchFamily="34" charset="-122"/>
              </a:rPr>
              <a:t>1976</a:t>
            </a:r>
            <a:r>
              <a:rPr lang="zh-CN" altLang="en-US" sz="1500" dirty="0">
                <a:solidFill>
                  <a:schemeClr val="tx1"/>
                </a:solidFill>
                <a:latin typeface="微软雅黑" panose="020B0503020204020204" pitchFamily="34" charset="-122"/>
                <a:ea typeface="微软雅黑" panose="020B0503020204020204" pitchFamily="34" charset="-122"/>
              </a:rPr>
              <a:t>年，经过四十多年的发展，实验室已经建设成为土木建筑学科群重要的教学试验基地与科研场所，是土木学科最为重要的专业实验室。是</a:t>
            </a:r>
            <a:r>
              <a:rPr lang="zh-CN" altLang="en-US" sz="1500" dirty="0">
                <a:solidFill>
                  <a:srgbClr val="FF0000"/>
                </a:solidFill>
                <a:latin typeface="微软雅黑" panose="020B0503020204020204" pitchFamily="34" charset="-122"/>
                <a:ea typeface="微软雅黑" panose="020B0503020204020204" pitchFamily="34" charset="-122"/>
              </a:rPr>
              <a:t>土木工程结构与材料安徽省重点实验室、教育部建筑材料低碳技术工程研究中心</a:t>
            </a:r>
            <a:r>
              <a:rPr lang="zh-CN" altLang="en-US" sz="1500" dirty="0">
                <a:solidFill>
                  <a:schemeClr val="tx1"/>
                </a:solidFill>
                <a:latin typeface="微软雅黑" panose="020B0503020204020204" pitchFamily="34" charset="-122"/>
                <a:ea typeface="微软雅黑" panose="020B0503020204020204" pitchFamily="34" charset="-122"/>
              </a:rPr>
              <a:t>的主要组成部分。</a:t>
            </a:r>
            <a:endParaRPr lang="en-US" altLang="zh-CN" sz="1500" dirty="0">
              <a:solidFill>
                <a:schemeClr val="tx1"/>
              </a:solidFill>
              <a:latin typeface="微软雅黑" panose="020B0503020204020204" pitchFamily="34" charset="-122"/>
              <a:ea typeface="微软雅黑" panose="020B0503020204020204" pitchFamily="34" charset="-122"/>
            </a:endParaRPr>
          </a:p>
          <a:p>
            <a:pPr indent="457200">
              <a:spcAft>
                <a:spcPts val="500"/>
              </a:spcAft>
            </a:pPr>
            <a:r>
              <a:rPr lang="zh-CN" altLang="en-US" sz="1500" dirty="0">
                <a:solidFill>
                  <a:schemeClr val="tx1"/>
                </a:solidFill>
                <a:latin typeface="微软雅黑" panose="020B0503020204020204" pitchFamily="34" charset="-122"/>
                <a:ea typeface="微软雅黑" panose="020B0503020204020204" pitchFamily="34" charset="-122"/>
              </a:rPr>
              <a:t>结构实验室开放区域包括实验大厅、邦威控制室（</a:t>
            </a:r>
            <a:r>
              <a:rPr lang="en-US" altLang="zh-CN" sz="1500" dirty="0">
                <a:solidFill>
                  <a:schemeClr val="tx1"/>
                </a:solidFill>
                <a:latin typeface="微软雅黑" panose="020B0503020204020204" pitchFamily="34" charset="-122"/>
                <a:ea typeface="微软雅黑" panose="020B0503020204020204" pitchFamily="34" charset="-122"/>
              </a:rPr>
              <a:t>101</a:t>
            </a:r>
            <a:r>
              <a:rPr lang="zh-CN" altLang="en-US" sz="1500" dirty="0">
                <a:solidFill>
                  <a:schemeClr val="tx1"/>
                </a:solidFill>
                <a:latin typeface="微软雅黑" panose="020B0503020204020204" pitchFamily="34" charset="-122"/>
                <a:ea typeface="微软雅黑" panose="020B0503020204020204" pitchFamily="34" charset="-122"/>
              </a:rPr>
              <a:t>）、</a:t>
            </a:r>
            <a:r>
              <a:rPr lang="en-US" altLang="zh-CN" sz="1500" dirty="0">
                <a:solidFill>
                  <a:schemeClr val="tx1"/>
                </a:solidFill>
                <a:latin typeface="微软雅黑" panose="020B0503020204020204" pitchFamily="34" charset="-122"/>
                <a:ea typeface="微软雅黑" panose="020B0503020204020204" pitchFamily="34" charset="-122"/>
              </a:rPr>
              <a:t>MTS</a:t>
            </a:r>
            <a:r>
              <a:rPr lang="zh-CN" altLang="en-US" sz="1500" dirty="0">
                <a:solidFill>
                  <a:schemeClr val="tx1"/>
                </a:solidFill>
                <a:latin typeface="微软雅黑" panose="020B0503020204020204" pitchFamily="34" charset="-122"/>
                <a:ea typeface="微软雅黑" panose="020B0503020204020204" pitchFamily="34" charset="-122"/>
              </a:rPr>
              <a:t>控制室（</a:t>
            </a:r>
            <a:r>
              <a:rPr lang="en-US" altLang="zh-CN" sz="1500" dirty="0">
                <a:solidFill>
                  <a:schemeClr val="tx1"/>
                </a:solidFill>
                <a:latin typeface="微软雅黑" panose="020B0503020204020204" pitchFamily="34" charset="-122"/>
                <a:ea typeface="微软雅黑" panose="020B0503020204020204" pitchFamily="34" charset="-122"/>
              </a:rPr>
              <a:t>106</a:t>
            </a:r>
            <a:r>
              <a:rPr lang="zh-CN" altLang="en-US" sz="1500" dirty="0">
                <a:solidFill>
                  <a:schemeClr val="tx1"/>
                </a:solidFill>
                <a:latin typeface="微软雅黑" panose="020B0503020204020204" pitchFamily="34" charset="-122"/>
                <a:ea typeface="微软雅黑" panose="020B0503020204020204" pitchFamily="34" charset="-122"/>
              </a:rPr>
              <a:t>），总建筑面积约</a:t>
            </a:r>
            <a:r>
              <a:rPr lang="en-US" altLang="zh-CN" sz="1500" dirty="0">
                <a:solidFill>
                  <a:schemeClr val="tx1"/>
                </a:solidFill>
                <a:latin typeface="微软雅黑" panose="020B0503020204020204" pitchFamily="34" charset="-122"/>
                <a:ea typeface="微软雅黑" panose="020B0503020204020204" pitchFamily="34" charset="-122"/>
              </a:rPr>
              <a:t>2000</a:t>
            </a:r>
            <a:r>
              <a:rPr lang="zh-CN" altLang="en-US" sz="1500" dirty="0">
                <a:solidFill>
                  <a:schemeClr val="tx1"/>
                </a:solidFill>
                <a:latin typeface="微软雅黑" panose="020B0503020204020204" pitchFamily="34" charset="-122"/>
                <a:ea typeface="微软雅黑" panose="020B0503020204020204" pitchFamily="34" charset="-122"/>
              </a:rPr>
              <a:t>平方米。</a:t>
            </a:r>
            <a:endParaRPr lang="en-US" altLang="zh-CN" sz="1500" dirty="0">
              <a:solidFill>
                <a:schemeClr val="tx1"/>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C5DB13BE-F6AE-4FCE-85BA-3E7494635FF5}"/>
              </a:ext>
            </a:extLst>
          </p:cNvPr>
          <p:cNvSpPr txBox="1"/>
          <p:nvPr/>
        </p:nvSpPr>
        <p:spPr>
          <a:xfrm>
            <a:off x="5714970" y="3937300"/>
            <a:ext cx="1826141" cy="338554"/>
          </a:xfrm>
          <a:prstGeom prst="rect">
            <a:avLst/>
          </a:prstGeom>
          <a:noFill/>
        </p:spPr>
        <p:txBody>
          <a:bodyPr wrap="none" rtlCol="0">
            <a:spAutoFit/>
          </a:bodyPr>
          <a:lstStyle/>
          <a:p>
            <a:r>
              <a:rPr lang="zh-CN" altLang="en-US" sz="1600" dirty="0"/>
              <a:t>结构实验室平面图</a:t>
            </a:r>
          </a:p>
        </p:txBody>
      </p:sp>
      <p:pic>
        <p:nvPicPr>
          <p:cNvPr id="17" name="图片 16">
            <a:extLst>
              <a:ext uri="{FF2B5EF4-FFF2-40B4-BE49-F238E27FC236}">
                <a16:creationId xmlns:a16="http://schemas.microsoft.com/office/drawing/2014/main" id="{F5C3BB78-E202-4F75-92C7-6660894EA3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9291" y="895394"/>
            <a:ext cx="5190978" cy="3011430"/>
          </a:xfrm>
          <a:prstGeom prst="rect">
            <a:avLst/>
          </a:prstGeom>
        </p:spPr>
      </p:pic>
    </p:spTree>
    <p:extLst>
      <p:ext uri="{BB962C8B-B14F-4D97-AF65-F5344CB8AC3E}">
        <p14:creationId xmlns:p14="http://schemas.microsoft.com/office/powerpoint/2010/main" val="1061568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74259" y="514404"/>
            <a:ext cx="3976659"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736975"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a:lnSpc>
                <a:spcPct val="100000"/>
              </a:lnSpc>
              <a:spcBef>
                <a:spcPts val="1200"/>
              </a:spcBef>
            </a:pPr>
            <a:r>
              <a:rPr sz="2000" dirty="0">
                <a:latin typeface="微软雅黑"/>
                <a:cs typeface="微软雅黑"/>
              </a:rPr>
              <a:t>9、实验废液随意倾倒，</a:t>
            </a:r>
            <a:r>
              <a:rPr sz="2000" spc="-15" dirty="0">
                <a:latin typeface="微软雅黑"/>
                <a:cs typeface="微软雅黑"/>
              </a:rPr>
              <a:t>危</a:t>
            </a:r>
            <a:r>
              <a:rPr sz="2000" dirty="0">
                <a:latin typeface="微软雅黑"/>
                <a:cs typeface="微软雅黑"/>
              </a:rPr>
              <a:t>险废弃</a:t>
            </a:r>
            <a:endParaRPr sz="2000">
              <a:latin typeface="微软雅黑"/>
              <a:cs typeface="微软雅黑"/>
            </a:endParaRPr>
          </a:p>
          <a:p>
            <a:pPr marL="12700">
              <a:lnSpc>
                <a:spcPct val="100000"/>
              </a:lnSpc>
              <a:spcBef>
                <a:spcPts val="1200"/>
              </a:spcBef>
            </a:pPr>
            <a:r>
              <a:rPr sz="2000" dirty="0">
                <a:latin typeface="微软雅黑"/>
                <a:cs typeface="微软雅黑"/>
              </a:rPr>
              <a:t>物随意丢弃</a:t>
            </a:r>
            <a:endParaRPr sz="2000">
              <a:latin typeface="微软雅黑"/>
              <a:cs typeface="微软雅黑"/>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48198"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65732"/>
            <a:ext cx="4082796" cy="178917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798802"/>
            <a:ext cx="3890010"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a:t>
            </a:r>
            <a:r>
              <a:rPr sz="2000" spc="-5" dirty="0">
                <a:solidFill>
                  <a:srgbClr val="FF0000"/>
                </a:solidFill>
                <a:latin typeface="微软雅黑"/>
                <a:cs typeface="微软雅黑"/>
              </a:rPr>
              <a:t>级</a:t>
            </a:r>
            <a:r>
              <a:rPr sz="2000" dirty="0">
                <a:solidFill>
                  <a:srgbClr val="FF0000"/>
                </a:solidFill>
                <a:latin typeface="微软雅黑"/>
                <a:cs typeface="微软雅黑"/>
              </a:rPr>
              <a:t>（</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marR="5080">
              <a:lnSpc>
                <a:spcPct val="150000"/>
              </a:lnSpc>
            </a:pPr>
            <a:r>
              <a:rPr sz="2000" dirty="0">
                <a:latin typeface="微软雅黑"/>
                <a:cs typeface="微软雅黑"/>
              </a:rPr>
              <a:t>10、未按要求制定和张贴</a:t>
            </a:r>
            <a:r>
              <a:rPr sz="2000" spc="-10" dirty="0">
                <a:latin typeface="微软雅黑"/>
                <a:cs typeface="微软雅黑"/>
              </a:rPr>
              <a:t>实</a:t>
            </a:r>
            <a:r>
              <a:rPr sz="2000" dirty="0">
                <a:latin typeface="微软雅黑"/>
                <a:cs typeface="微软雅黑"/>
              </a:rPr>
              <a:t>验室安 全规章制度</a:t>
            </a:r>
            <a:endParaRPr sz="2000">
              <a:latin typeface="微软雅黑"/>
              <a:cs typeface="微软雅黑"/>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886200" cy="1397635"/>
          </a:xfrm>
          <a:prstGeom prst="rect">
            <a:avLst/>
          </a:prstGeom>
        </p:spPr>
        <p:txBody>
          <a:bodyPr vert="horz" wrap="square" lIns="0" tIns="165100" rIns="0" bIns="0" rtlCol="0">
            <a:spAutoFit/>
          </a:bodyPr>
          <a:lstStyle/>
          <a:p>
            <a:pPr marL="32384" algn="ctr">
              <a:lnSpc>
                <a:spcPct val="100000"/>
              </a:lnSpc>
              <a:spcBef>
                <a:spcPts val="1300"/>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algn="ctr">
              <a:lnSpc>
                <a:spcPct val="100000"/>
              </a:lnSpc>
              <a:spcBef>
                <a:spcPts val="1200"/>
              </a:spcBef>
            </a:pPr>
            <a:r>
              <a:rPr sz="2000" dirty="0">
                <a:latin typeface="微软雅黑"/>
                <a:cs typeface="微软雅黑"/>
              </a:rPr>
              <a:t>11、未落实逐级实验室安</a:t>
            </a:r>
            <a:r>
              <a:rPr sz="2000" spc="-15" dirty="0">
                <a:latin typeface="微软雅黑"/>
                <a:cs typeface="微软雅黑"/>
              </a:rPr>
              <a:t>全</a:t>
            </a:r>
            <a:r>
              <a:rPr sz="2000" dirty="0">
                <a:latin typeface="微软雅黑"/>
                <a:cs typeface="微软雅黑"/>
              </a:rPr>
              <a:t>责任制</a:t>
            </a:r>
            <a:endParaRPr sz="2000">
              <a:latin typeface="微软雅黑"/>
              <a:cs typeface="微软雅黑"/>
            </a:endParaRPr>
          </a:p>
          <a:p>
            <a:pPr marL="12700">
              <a:lnSpc>
                <a:spcPct val="100000"/>
              </a:lnSpc>
              <a:spcBef>
                <a:spcPts val="1200"/>
              </a:spcBef>
            </a:pPr>
            <a:r>
              <a:rPr sz="2000" dirty="0">
                <a:latin typeface="微软雅黑"/>
                <a:cs typeface="微软雅黑"/>
              </a:rPr>
              <a:t>或未签订安全责任书</a:t>
            </a:r>
            <a:endParaRPr sz="2000">
              <a:latin typeface="微软雅黑"/>
              <a:cs typeface="微软雅黑"/>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45939" y="505577"/>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30708" y="838200"/>
            <a:ext cx="4084320" cy="3762755"/>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13715" y="815187"/>
            <a:ext cx="4091940" cy="3684270"/>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第四级（</a:t>
            </a:r>
            <a:r>
              <a:rPr sz="2000" spc="-25"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marR="5080">
              <a:lnSpc>
                <a:spcPct val="150000"/>
              </a:lnSpc>
            </a:pPr>
            <a:r>
              <a:rPr sz="2000" dirty="0">
                <a:latin typeface="微软雅黑"/>
                <a:cs typeface="微软雅黑"/>
              </a:rPr>
              <a:t>12、不服从或不配合政府</a:t>
            </a:r>
            <a:r>
              <a:rPr sz="2000" spc="-15" dirty="0">
                <a:latin typeface="微软雅黑"/>
                <a:cs typeface="微软雅黑"/>
              </a:rPr>
              <a:t>部</a:t>
            </a:r>
            <a:r>
              <a:rPr sz="2000" dirty="0">
                <a:latin typeface="微软雅黑"/>
                <a:cs typeface="微软雅黑"/>
              </a:rPr>
              <a:t>门、学 校职能部门、学校实验</a:t>
            </a:r>
            <a:r>
              <a:rPr sz="2000" spc="-10" dirty="0">
                <a:latin typeface="微软雅黑"/>
                <a:cs typeface="微软雅黑"/>
              </a:rPr>
              <a:t>室</a:t>
            </a:r>
            <a:r>
              <a:rPr sz="2000" dirty="0">
                <a:latin typeface="微软雅黑"/>
                <a:cs typeface="微软雅黑"/>
              </a:rPr>
              <a:t>安全</a:t>
            </a:r>
            <a:r>
              <a:rPr sz="2000" spc="-10" dirty="0">
                <a:latin typeface="微软雅黑"/>
                <a:cs typeface="微软雅黑"/>
              </a:rPr>
              <a:t>检</a:t>
            </a:r>
            <a:r>
              <a:rPr sz="2000" spc="5" dirty="0">
                <a:latin typeface="微软雅黑"/>
                <a:cs typeface="微软雅黑"/>
              </a:rPr>
              <a:t>查 </a:t>
            </a:r>
            <a:r>
              <a:rPr sz="2000" dirty="0">
                <a:latin typeface="微软雅黑"/>
                <a:cs typeface="微软雅黑"/>
              </a:rPr>
              <a:t>组及本</a:t>
            </a:r>
            <a:r>
              <a:rPr sz="2000" spc="-15" dirty="0">
                <a:latin typeface="微软雅黑"/>
                <a:cs typeface="微软雅黑"/>
              </a:rPr>
              <a:t>单</a:t>
            </a:r>
            <a:r>
              <a:rPr sz="2000" dirty="0">
                <a:latin typeface="微软雅黑"/>
                <a:cs typeface="微软雅黑"/>
              </a:rPr>
              <a:t>位</a:t>
            </a:r>
            <a:r>
              <a:rPr sz="2000" spc="-15" dirty="0">
                <a:latin typeface="微软雅黑"/>
                <a:cs typeface="微软雅黑"/>
              </a:rPr>
              <a:t>日</a:t>
            </a:r>
            <a:r>
              <a:rPr sz="2000" dirty="0">
                <a:latin typeface="微软雅黑"/>
                <a:cs typeface="微软雅黑"/>
              </a:rPr>
              <a:t>常安全</a:t>
            </a:r>
            <a:r>
              <a:rPr sz="2000" spc="-15" dirty="0">
                <a:latin typeface="微软雅黑"/>
                <a:cs typeface="微软雅黑"/>
              </a:rPr>
              <a:t>管</a:t>
            </a:r>
            <a:r>
              <a:rPr sz="2000" dirty="0">
                <a:latin typeface="微软雅黑"/>
                <a:cs typeface="微软雅黑"/>
              </a:rPr>
              <a:t>理</a:t>
            </a:r>
            <a:r>
              <a:rPr sz="2000" spc="-15" dirty="0">
                <a:latin typeface="微软雅黑"/>
                <a:cs typeface="微软雅黑"/>
              </a:rPr>
              <a:t>和</a:t>
            </a:r>
            <a:r>
              <a:rPr sz="2000" dirty="0">
                <a:latin typeface="微软雅黑"/>
                <a:cs typeface="微软雅黑"/>
              </a:rPr>
              <a:t>检查的；</a:t>
            </a:r>
            <a:endParaRPr sz="2000">
              <a:latin typeface="微软雅黑"/>
              <a:cs typeface="微软雅黑"/>
            </a:endParaRPr>
          </a:p>
          <a:p>
            <a:pPr marL="12700" marR="5080">
              <a:lnSpc>
                <a:spcPct val="150000"/>
              </a:lnSpc>
            </a:pPr>
            <a:r>
              <a:rPr sz="2000" dirty="0">
                <a:latin typeface="微软雅黑"/>
                <a:cs typeface="微软雅黑"/>
              </a:rPr>
              <a:t>或接到口头或书面整改</a:t>
            </a:r>
            <a:r>
              <a:rPr sz="2000" spc="-15" dirty="0">
                <a:latin typeface="微软雅黑"/>
                <a:cs typeface="微软雅黑"/>
              </a:rPr>
              <a:t>通</a:t>
            </a:r>
            <a:r>
              <a:rPr sz="2000" dirty="0">
                <a:latin typeface="微软雅黑"/>
                <a:cs typeface="微软雅黑"/>
              </a:rPr>
              <a:t>知，</a:t>
            </a:r>
            <a:r>
              <a:rPr sz="2000" spc="-15" dirty="0">
                <a:latin typeface="微软雅黑"/>
                <a:cs typeface="微软雅黑"/>
              </a:rPr>
              <a:t>拒</a:t>
            </a:r>
            <a:r>
              <a:rPr sz="2000" dirty="0">
                <a:latin typeface="微软雅黑"/>
                <a:cs typeface="微软雅黑"/>
              </a:rPr>
              <a:t>不 整改，或不按要求整改</a:t>
            </a:r>
            <a:r>
              <a:rPr sz="2000" spc="-15" dirty="0">
                <a:latin typeface="微软雅黑"/>
                <a:cs typeface="微软雅黑"/>
              </a:rPr>
              <a:t>，</a:t>
            </a:r>
            <a:r>
              <a:rPr sz="2000" dirty="0">
                <a:latin typeface="微软雅黑"/>
                <a:cs typeface="微软雅黑"/>
              </a:rPr>
              <a:t>或未</a:t>
            </a:r>
            <a:r>
              <a:rPr sz="2000" spc="-15" dirty="0">
                <a:latin typeface="微软雅黑"/>
                <a:cs typeface="微软雅黑"/>
              </a:rPr>
              <a:t>按</a:t>
            </a:r>
            <a:r>
              <a:rPr sz="2000" dirty="0">
                <a:latin typeface="微软雅黑"/>
                <a:cs typeface="微软雅黑"/>
              </a:rPr>
              <a:t>期 完成整</a:t>
            </a:r>
            <a:r>
              <a:rPr sz="2000" spc="-15" dirty="0">
                <a:latin typeface="微软雅黑"/>
                <a:cs typeface="微软雅黑"/>
              </a:rPr>
              <a:t>改</a:t>
            </a:r>
            <a:r>
              <a:rPr sz="2000" dirty="0">
                <a:latin typeface="微软雅黑"/>
                <a:cs typeface="微软雅黑"/>
              </a:rPr>
              <a:t>的</a:t>
            </a:r>
            <a:r>
              <a:rPr sz="2000" spc="-15" dirty="0">
                <a:latin typeface="微软雅黑"/>
                <a:cs typeface="微软雅黑"/>
              </a:rPr>
              <a:t>，</a:t>
            </a:r>
            <a:r>
              <a:rPr sz="2000" dirty="0">
                <a:latin typeface="微软雅黑"/>
                <a:cs typeface="微软雅黑"/>
              </a:rPr>
              <a:t>或未及</a:t>
            </a:r>
            <a:r>
              <a:rPr sz="2000" spc="-15" dirty="0">
                <a:latin typeface="微软雅黑"/>
                <a:cs typeface="微软雅黑"/>
              </a:rPr>
              <a:t>时</a:t>
            </a:r>
            <a:r>
              <a:rPr sz="2000" dirty="0">
                <a:latin typeface="微软雅黑"/>
                <a:cs typeface="微软雅黑"/>
              </a:rPr>
              <a:t>告</a:t>
            </a:r>
            <a:r>
              <a:rPr sz="2000" spc="-15" dirty="0">
                <a:latin typeface="微软雅黑"/>
                <a:cs typeface="微软雅黑"/>
              </a:rPr>
              <a:t>知</a:t>
            </a:r>
            <a:r>
              <a:rPr sz="2000" dirty="0">
                <a:latin typeface="微软雅黑"/>
                <a:cs typeface="微软雅黑"/>
              </a:rPr>
              <a:t>、组织、 督促整改</a:t>
            </a:r>
            <a:endParaRPr sz="2000">
              <a:latin typeface="微软雅黑"/>
              <a:cs typeface="微软雅黑"/>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886200" cy="1397635"/>
          </a:xfrm>
          <a:prstGeom prst="rect">
            <a:avLst/>
          </a:prstGeom>
        </p:spPr>
        <p:txBody>
          <a:bodyPr vert="horz" wrap="square" lIns="0" tIns="165100" rIns="0" bIns="0" rtlCol="0">
            <a:spAutoFit/>
          </a:bodyPr>
          <a:lstStyle/>
          <a:p>
            <a:pPr marL="32384" algn="ctr">
              <a:lnSpc>
                <a:spcPct val="100000"/>
              </a:lnSpc>
              <a:spcBef>
                <a:spcPts val="1300"/>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algn="ctr">
              <a:lnSpc>
                <a:spcPct val="100000"/>
              </a:lnSpc>
              <a:spcBef>
                <a:spcPts val="1200"/>
              </a:spcBef>
            </a:pPr>
            <a:r>
              <a:rPr sz="2000" dirty="0">
                <a:latin typeface="微软雅黑"/>
                <a:cs typeface="微软雅黑"/>
              </a:rPr>
              <a:t>13、未配备必要的安全警</a:t>
            </a:r>
            <a:r>
              <a:rPr sz="2000" spc="-15" dirty="0">
                <a:latin typeface="微软雅黑"/>
                <a:cs typeface="微软雅黑"/>
              </a:rPr>
              <a:t>示</a:t>
            </a:r>
            <a:r>
              <a:rPr sz="2000" dirty="0">
                <a:latin typeface="微软雅黑"/>
                <a:cs typeface="微软雅黑"/>
              </a:rPr>
              <a:t>标识、</a:t>
            </a:r>
            <a:endParaRPr sz="2000">
              <a:latin typeface="微软雅黑"/>
              <a:cs typeface="微软雅黑"/>
            </a:endParaRPr>
          </a:p>
          <a:p>
            <a:pPr marL="12700">
              <a:lnSpc>
                <a:spcPct val="100000"/>
              </a:lnSpc>
              <a:spcBef>
                <a:spcPts val="1200"/>
              </a:spcBef>
            </a:pPr>
            <a:r>
              <a:rPr sz="2000" dirty="0">
                <a:latin typeface="微软雅黑"/>
                <a:cs typeface="微软雅黑"/>
              </a:rPr>
              <a:t>安全防护设施及设备</a:t>
            </a:r>
            <a:endParaRPr sz="2000">
              <a:latin typeface="微软雅黑"/>
              <a:cs typeface="微软雅黑"/>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48198"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36804" y="1138427"/>
            <a:ext cx="4084320" cy="303123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20116" y="1207342"/>
            <a:ext cx="3886200" cy="2769235"/>
          </a:xfrm>
          <a:prstGeom prst="rect">
            <a:avLst/>
          </a:prstGeom>
        </p:spPr>
        <p:txBody>
          <a:bodyPr vert="horz" wrap="square" lIns="0" tIns="164465" rIns="0" bIns="0" rtlCol="0">
            <a:spAutoFit/>
          </a:bodyPr>
          <a:lstStyle/>
          <a:p>
            <a:pPr marL="797560" algn="just">
              <a:lnSpc>
                <a:spcPct val="100000"/>
              </a:lnSpc>
              <a:spcBef>
                <a:spcPts val="1295"/>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marR="5080" algn="just">
              <a:lnSpc>
                <a:spcPct val="150000"/>
              </a:lnSpc>
              <a:spcBef>
                <a:spcPts val="5"/>
              </a:spcBef>
            </a:pPr>
            <a:r>
              <a:rPr sz="2000" dirty="0">
                <a:latin typeface="微软雅黑"/>
                <a:cs typeface="微软雅黑"/>
              </a:rPr>
              <a:t>14、未按规定储存、摆放</a:t>
            </a:r>
            <a:r>
              <a:rPr sz="2000" spc="-10" dirty="0">
                <a:latin typeface="微软雅黑"/>
                <a:cs typeface="微软雅黑"/>
              </a:rPr>
              <a:t>实</a:t>
            </a:r>
            <a:r>
              <a:rPr sz="2000" dirty="0">
                <a:latin typeface="微软雅黑"/>
                <a:cs typeface="微软雅黑"/>
              </a:rPr>
              <a:t>验室各 类物品（包括危险化学</a:t>
            </a:r>
            <a:r>
              <a:rPr sz="2000" spc="-15" dirty="0">
                <a:latin typeface="微软雅黑"/>
                <a:cs typeface="微软雅黑"/>
              </a:rPr>
              <a:t>品</a:t>
            </a:r>
            <a:r>
              <a:rPr sz="2000" dirty="0">
                <a:latin typeface="微软雅黑"/>
                <a:cs typeface="微软雅黑"/>
              </a:rPr>
              <a:t>、高</a:t>
            </a:r>
            <a:r>
              <a:rPr sz="2000" spc="-15" dirty="0">
                <a:latin typeface="微软雅黑"/>
                <a:cs typeface="微软雅黑"/>
              </a:rPr>
              <a:t>压</a:t>
            </a:r>
            <a:r>
              <a:rPr sz="2000" dirty="0">
                <a:latin typeface="微软雅黑"/>
                <a:cs typeface="微软雅黑"/>
              </a:rPr>
              <a:t>气 瓶、放射性同位素、射</a:t>
            </a:r>
            <a:r>
              <a:rPr sz="2000" spc="-15" dirty="0">
                <a:latin typeface="微软雅黑"/>
                <a:cs typeface="微软雅黑"/>
              </a:rPr>
              <a:t>线</a:t>
            </a:r>
            <a:r>
              <a:rPr sz="2000" dirty="0">
                <a:latin typeface="微软雅黑"/>
                <a:cs typeface="微软雅黑"/>
              </a:rPr>
              <a:t>装置</a:t>
            </a:r>
            <a:r>
              <a:rPr sz="2000" spc="-15" dirty="0">
                <a:latin typeface="微软雅黑"/>
                <a:cs typeface="微软雅黑"/>
              </a:rPr>
              <a:t>、</a:t>
            </a:r>
            <a:r>
              <a:rPr sz="2000" dirty="0">
                <a:latin typeface="微软雅黑"/>
                <a:cs typeface="微软雅黑"/>
              </a:rPr>
              <a:t>病 原微生物、危险废弃物</a:t>
            </a:r>
            <a:r>
              <a:rPr sz="2000" spc="-15" dirty="0">
                <a:latin typeface="微软雅黑"/>
                <a:cs typeface="微软雅黑"/>
              </a:rPr>
              <a:t>等</a:t>
            </a:r>
            <a:r>
              <a:rPr sz="2000" dirty="0">
                <a:latin typeface="微软雅黑"/>
                <a:cs typeface="微软雅黑"/>
              </a:rPr>
              <a:t>），</a:t>
            </a:r>
            <a:r>
              <a:rPr sz="2000" spc="-15" dirty="0">
                <a:latin typeface="微软雅黑"/>
                <a:cs typeface="微软雅黑"/>
              </a:rPr>
              <a:t>造</a:t>
            </a:r>
            <a:r>
              <a:rPr sz="2000" dirty="0">
                <a:latin typeface="微软雅黑"/>
                <a:cs typeface="微软雅黑"/>
              </a:rPr>
              <a:t>成 安全隐患</a:t>
            </a:r>
            <a:endParaRPr sz="2000">
              <a:latin typeface="微软雅黑"/>
              <a:cs typeface="微软雅黑"/>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886200" cy="1397635"/>
          </a:xfrm>
          <a:prstGeom prst="rect">
            <a:avLst/>
          </a:prstGeom>
        </p:spPr>
        <p:txBody>
          <a:bodyPr vert="horz" wrap="square" lIns="0" tIns="165100" rIns="0" bIns="0" rtlCol="0">
            <a:spAutoFit/>
          </a:bodyPr>
          <a:lstStyle/>
          <a:p>
            <a:pPr marL="32384" algn="ctr">
              <a:lnSpc>
                <a:spcPct val="100000"/>
              </a:lnSpc>
              <a:spcBef>
                <a:spcPts val="1300"/>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algn="ctr">
              <a:lnSpc>
                <a:spcPct val="100000"/>
              </a:lnSpc>
              <a:spcBef>
                <a:spcPts val="1200"/>
              </a:spcBef>
            </a:pPr>
            <a:r>
              <a:rPr sz="2000" dirty="0">
                <a:latin typeface="微软雅黑"/>
                <a:cs typeface="微软雅黑"/>
              </a:rPr>
              <a:t>15、违反、指使或强令他</a:t>
            </a:r>
            <a:r>
              <a:rPr sz="2000" spc="-15" dirty="0">
                <a:latin typeface="微软雅黑"/>
                <a:cs typeface="微软雅黑"/>
              </a:rPr>
              <a:t>人</a:t>
            </a:r>
            <a:r>
              <a:rPr sz="2000" dirty="0">
                <a:latin typeface="微软雅黑"/>
                <a:cs typeface="微软雅黑"/>
              </a:rPr>
              <a:t>违反实</a:t>
            </a:r>
            <a:endParaRPr sz="2000">
              <a:latin typeface="微软雅黑"/>
              <a:cs typeface="微软雅黑"/>
            </a:endParaRPr>
          </a:p>
          <a:p>
            <a:pPr marL="12700">
              <a:lnSpc>
                <a:spcPct val="100000"/>
              </a:lnSpc>
              <a:spcBef>
                <a:spcPts val="1200"/>
              </a:spcBef>
            </a:pPr>
            <a:r>
              <a:rPr sz="2000" dirty="0">
                <a:latin typeface="微软雅黑"/>
                <a:cs typeface="微软雅黑"/>
              </a:rPr>
              <a:t>验室安全管理制度</a:t>
            </a:r>
            <a:endParaRPr sz="2000">
              <a:latin typeface="微软雅黑"/>
              <a:cs typeface="微软雅黑"/>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710686"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65732"/>
            <a:ext cx="4082796" cy="178917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798802"/>
            <a:ext cx="3890010"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a:t>
            </a:r>
            <a:r>
              <a:rPr sz="2000" spc="-5" dirty="0">
                <a:solidFill>
                  <a:srgbClr val="FF0000"/>
                </a:solidFill>
                <a:latin typeface="微软雅黑"/>
                <a:cs typeface="微软雅黑"/>
              </a:rPr>
              <a:t>级</a:t>
            </a:r>
            <a:r>
              <a:rPr sz="2000" dirty="0">
                <a:solidFill>
                  <a:srgbClr val="FF0000"/>
                </a:solidFill>
                <a:latin typeface="微软雅黑"/>
                <a:cs typeface="微软雅黑"/>
              </a:rPr>
              <a:t>（</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marR="5080">
              <a:lnSpc>
                <a:spcPct val="150000"/>
              </a:lnSpc>
            </a:pPr>
            <a:r>
              <a:rPr sz="2000" dirty="0">
                <a:latin typeface="微软雅黑"/>
                <a:cs typeface="微软雅黑"/>
              </a:rPr>
              <a:t>16、未定期检修和维护实</a:t>
            </a:r>
            <a:r>
              <a:rPr sz="2000" spc="-10" dirty="0">
                <a:latin typeface="微软雅黑"/>
                <a:cs typeface="微软雅黑"/>
              </a:rPr>
              <a:t>验</a:t>
            </a:r>
            <a:r>
              <a:rPr sz="2000" dirty="0">
                <a:latin typeface="微软雅黑"/>
                <a:cs typeface="微软雅黑"/>
              </a:rPr>
              <a:t>室安全 设施及相关仪器设备</a:t>
            </a:r>
            <a:endParaRPr sz="2000">
              <a:latin typeface="微软雅黑"/>
              <a:cs typeface="微软雅黑"/>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886200" cy="1397635"/>
          </a:xfrm>
          <a:prstGeom prst="rect">
            <a:avLst/>
          </a:prstGeom>
        </p:spPr>
        <p:txBody>
          <a:bodyPr vert="horz" wrap="square" lIns="0" tIns="165100" rIns="0" bIns="0" rtlCol="0">
            <a:spAutoFit/>
          </a:bodyPr>
          <a:lstStyle/>
          <a:p>
            <a:pPr marL="32384" algn="ctr">
              <a:lnSpc>
                <a:spcPct val="100000"/>
              </a:lnSpc>
              <a:spcBef>
                <a:spcPts val="1300"/>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algn="ctr">
              <a:lnSpc>
                <a:spcPct val="100000"/>
              </a:lnSpc>
              <a:spcBef>
                <a:spcPts val="1200"/>
              </a:spcBef>
            </a:pPr>
            <a:r>
              <a:rPr sz="2000" dirty="0">
                <a:latin typeface="微软雅黑"/>
                <a:cs typeface="微软雅黑"/>
              </a:rPr>
              <a:t>17、未履行实验室安全教</a:t>
            </a:r>
            <a:r>
              <a:rPr sz="2000" spc="-15" dirty="0">
                <a:latin typeface="微软雅黑"/>
                <a:cs typeface="微软雅黑"/>
              </a:rPr>
              <a:t>育</a:t>
            </a:r>
            <a:r>
              <a:rPr sz="2000" dirty="0">
                <a:latin typeface="微软雅黑"/>
                <a:cs typeface="微软雅黑"/>
              </a:rPr>
              <a:t>培训职</a:t>
            </a:r>
            <a:endParaRPr sz="2000">
              <a:latin typeface="微软雅黑"/>
              <a:cs typeface="微软雅黑"/>
            </a:endParaRPr>
          </a:p>
          <a:p>
            <a:pPr marL="12700">
              <a:lnSpc>
                <a:spcPct val="100000"/>
              </a:lnSpc>
              <a:spcBef>
                <a:spcPts val="1200"/>
              </a:spcBef>
            </a:pPr>
            <a:r>
              <a:rPr sz="2000" dirty="0">
                <a:latin typeface="微软雅黑"/>
                <a:cs typeface="微软雅黑"/>
              </a:rPr>
              <a:t>责或不接受实验室安全</a:t>
            </a:r>
            <a:r>
              <a:rPr sz="2000" spc="-10" dirty="0">
                <a:latin typeface="微软雅黑"/>
                <a:cs typeface="微软雅黑"/>
              </a:rPr>
              <a:t>教</a:t>
            </a:r>
            <a:r>
              <a:rPr sz="2000" dirty="0">
                <a:latin typeface="微软雅黑"/>
                <a:cs typeface="微软雅黑"/>
              </a:rPr>
              <a:t>育培训</a:t>
            </a:r>
            <a:endParaRPr sz="2000">
              <a:latin typeface="微软雅黑"/>
              <a:cs typeface="微软雅黑"/>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83173"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62711" y="1344167"/>
            <a:ext cx="4082796" cy="262128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45414" y="1435963"/>
            <a:ext cx="3886200" cy="2312035"/>
          </a:xfrm>
          <a:prstGeom prst="rect">
            <a:avLst/>
          </a:prstGeom>
        </p:spPr>
        <p:txBody>
          <a:bodyPr vert="horz" wrap="square" lIns="0" tIns="165100" rIns="0" bIns="0" rtlCol="0">
            <a:spAutoFit/>
          </a:bodyPr>
          <a:lstStyle/>
          <a:p>
            <a:pPr marL="31750" algn="ctr">
              <a:lnSpc>
                <a:spcPct val="100000"/>
              </a:lnSpc>
              <a:spcBef>
                <a:spcPts val="1300"/>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marR="5080" algn="ctr">
              <a:lnSpc>
                <a:spcPct val="150000"/>
              </a:lnSpc>
            </a:pPr>
            <a:r>
              <a:rPr sz="2000" dirty="0">
                <a:latin typeface="微软雅黑"/>
                <a:cs typeface="微软雅黑"/>
              </a:rPr>
              <a:t>18、未根据要求及时排查</a:t>
            </a:r>
            <a:r>
              <a:rPr sz="2000" spc="-15" dirty="0">
                <a:latin typeface="微软雅黑"/>
                <a:cs typeface="微软雅黑"/>
              </a:rPr>
              <a:t>、</a:t>
            </a:r>
            <a:r>
              <a:rPr sz="2000" dirty="0">
                <a:latin typeface="微软雅黑"/>
                <a:cs typeface="微软雅黑"/>
              </a:rPr>
              <a:t>消除实 验室安全隐患，或未组</a:t>
            </a:r>
            <a:r>
              <a:rPr sz="2000" spc="-15" dirty="0">
                <a:latin typeface="微软雅黑"/>
                <a:cs typeface="微软雅黑"/>
              </a:rPr>
              <a:t>织</a:t>
            </a:r>
            <a:r>
              <a:rPr sz="2000" dirty="0">
                <a:latin typeface="微软雅黑"/>
                <a:cs typeface="微软雅黑"/>
              </a:rPr>
              <a:t>、督</a:t>
            </a:r>
            <a:r>
              <a:rPr sz="2000" spc="-15" dirty="0">
                <a:latin typeface="微软雅黑"/>
                <a:cs typeface="微软雅黑"/>
              </a:rPr>
              <a:t>促</a:t>
            </a:r>
            <a:r>
              <a:rPr sz="2000" dirty="0">
                <a:latin typeface="微软雅黑"/>
                <a:cs typeface="微软雅黑"/>
              </a:rPr>
              <a:t>、</a:t>
            </a:r>
            <a:endParaRPr sz="2000">
              <a:latin typeface="微软雅黑"/>
              <a:cs typeface="微软雅黑"/>
            </a:endParaRPr>
          </a:p>
          <a:p>
            <a:pPr marR="37465" algn="ctr">
              <a:lnSpc>
                <a:spcPct val="100000"/>
              </a:lnSpc>
              <a:spcBef>
                <a:spcPts val="1200"/>
              </a:spcBef>
            </a:pPr>
            <a:r>
              <a:rPr sz="2000" dirty="0">
                <a:latin typeface="微软雅黑"/>
                <a:cs typeface="微软雅黑"/>
              </a:rPr>
              <a:t>协助消除实验室安全隐</a:t>
            </a:r>
            <a:r>
              <a:rPr sz="2000" spc="-10" dirty="0">
                <a:latin typeface="微软雅黑"/>
                <a:cs typeface="微软雅黑"/>
              </a:rPr>
              <a:t>患</a:t>
            </a:r>
            <a:r>
              <a:rPr sz="2000" dirty="0">
                <a:latin typeface="微软雅黑"/>
                <a:cs typeface="微软雅黑"/>
              </a:rPr>
              <a:t>的；</a:t>
            </a:r>
            <a:r>
              <a:rPr sz="2000" spc="-10" dirty="0">
                <a:latin typeface="微软雅黑"/>
                <a:cs typeface="微软雅黑"/>
              </a:rPr>
              <a:t>发</a:t>
            </a:r>
            <a:r>
              <a:rPr sz="2000" spc="5" dirty="0">
                <a:latin typeface="微软雅黑"/>
                <a:cs typeface="微软雅黑"/>
              </a:rPr>
              <a:t>现</a:t>
            </a:r>
            <a:endParaRPr sz="2000">
              <a:latin typeface="微软雅黑"/>
              <a:cs typeface="微软雅黑"/>
            </a:endParaRPr>
          </a:p>
          <a:p>
            <a:pPr marL="12700">
              <a:lnSpc>
                <a:spcPct val="100000"/>
              </a:lnSpc>
              <a:spcBef>
                <a:spcPts val="1200"/>
              </a:spcBef>
            </a:pPr>
            <a:r>
              <a:rPr sz="2000" dirty="0">
                <a:latin typeface="微软雅黑"/>
                <a:cs typeface="微软雅黑"/>
              </a:rPr>
              <a:t>实验室安全隐患，隐瞒</a:t>
            </a:r>
            <a:r>
              <a:rPr sz="2000" spc="-15" dirty="0">
                <a:latin typeface="微软雅黑"/>
                <a:cs typeface="微软雅黑"/>
              </a:rPr>
              <a:t>不</a:t>
            </a:r>
            <a:r>
              <a:rPr sz="2000" dirty="0">
                <a:latin typeface="微软雅黑"/>
                <a:cs typeface="微软雅黑"/>
              </a:rPr>
              <a:t>报</a:t>
            </a:r>
            <a:endParaRPr sz="2000">
              <a:latin typeface="微软雅黑"/>
              <a:cs typeface="微软雅黑"/>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D7E0E2A-7E92-468F-8A7D-187616620035}"/>
              </a:ext>
            </a:extLst>
          </p:cNvPr>
          <p:cNvSpPr>
            <a:spLocks noGrp="1"/>
          </p:cNvSpPr>
          <p:nvPr>
            <p:ph type="title"/>
          </p:nvPr>
        </p:nvSpPr>
        <p:spPr/>
        <p:txBody>
          <a:bodyPr/>
          <a:lstStyle/>
          <a:p>
            <a:r>
              <a:rPr lang="zh-CN" altLang="en-US" dirty="0"/>
              <a:t>一、实验室简介</a:t>
            </a:r>
          </a:p>
        </p:txBody>
      </p:sp>
      <p:sp>
        <p:nvSpPr>
          <p:cNvPr id="5" name="文本占位符 4">
            <a:extLst>
              <a:ext uri="{FF2B5EF4-FFF2-40B4-BE49-F238E27FC236}">
                <a16:creationId xmlns:a16="http://schemas.microsoft.com/office/drawing/2014/main" id="{615B01EC-A25E-4A6A-B993-97916E26ED2B}"/>
              </a:ext>
            </a:extLst>
          </p:cNvPr>
          <p:cNvSpPr>
            <a:spLocks noGrp="1"/>
          </p:cNvSpPr>
          <p:nvPr>
            <p:ph type="body" idx="1"/>
          </p:nvPr>
        </p:nvSpPr>
        <p:spPr/>
        <p:txBody>
          <a:bodyPr>
            <a:normAutofit/>
          </a:bodyPr>
          <a:lstStyle/>
          <a:p>
            <a:r>
              <a:rPr lang="en-US" altLang="zh-CN" sz="1600" b="1" dirty="0">
                <a:solidFill>
                  <a:srgbClr val="3333FF"/>
                </a:solidFill>
                <a:latin typeface="楷体" panose="02010609060101010101" pitchFamily="49" charset="-122"/>
                <a:ea typeface="楷体" panose="02010609060101010101" pitchFamily="49" charset="-122"/>
              </a:rPr>
              <a:t>2</a:t>
            </a:r>
            <a:r>
              <a:rPr lang="zh-CN" altLang="en-US" sz="1600" b="1" dirty="0">
                <a:solidFill>
                  <a:srgbClr val="3333FF"/>
                </a:solidFill>
                <a:latin typeface="楷体" panose="02010609060101010101" pitchFamily="49" charset="-122"/>
                <a:ea typeface="楷体" panose="02010609060101010101" pitchFamily="49" charset="-122"/>
              </a:rPr>
              <a:t>、大精仪设备</a:t>
            </a:r>
            <a:endParaRPr lang="en-US" altLang="zh-CN" sz="1600" b="1" dirty="0">
              <a:solidFill>
                <a:srgbClr val="3333FF"/>
              </a:solidFill>
              <a:latin typeface="楷体" panose="02010609060101010101" pitchFamily="49" charset="-122"/>
              <a:ea typeface="楷体" panose="02010609060101010101" pitchFamily="49" charset="-122"/>
            </a:endParaRPr>
          </a:p>
          <a:p>
            <a:pPr indent="457200">
              <a:lnSpc>
                <a:spcPct val="140000"/>
              </a:lnSpc>
              <a:spcAft>
                <a:spcPts val="600"/>
              </a:spcAft>
            </a:pPr>
            <a:r>
              <a:rPr lang="zh-CN" altLang="en-US" sz="1400" dirty="0">
                <a:solidFill>
                  <a:schemeClr val="tx1"/>
                </a:solidFill>
                <a:latin typeface="微软雅黑" panose="020B0503020204020204" pitchFamily="34" charset="-122"/>
                <a:ea typeface="微软雅黑" panose="020B0503020204020204" pitchFamily="34" charset="-122"/>
              </a:rPr>
              <a:t>结构实验室拥有从冲击到静载的结构加载试验装置，环境耦合试验装置，高精度测量设备，高速摄影装置等，大型精密仪器设备总价值近</a:t>
            </a:r>
            <a:r>
              <a:rPr lang="en-US" altLang="zh-CN" sz="1400" dirty="0">
                <a:solidFill>
                  <a:schemeClr val="tx1"/>
                </a:solidFill>
                <a:latin typeface="微软雅黑" panose="020B0503020204020204" pitchFamily="34" charset="-122"/>
                <a:ea typeface="微软雅黑" panose="020B0503020204020204" pitchFamily="34" charset="-122"/>
              </a:rPr>
              <a:t>3000</a:t>
            </a:r>
            <a:r>
              <a:rPr lang="zh-CN" altLang="en-US" sz="1400" dirty="0">
                <a:solidFill>
                  <a:schemeClr val="tx1"/>
                </a:solidFill>
                <a:latin typeface="微软雅黑" panose="020B0503020204020204" pitchFamily="34" charset="-122"/>
                <a:ea typeface="微软雅黑" panose="020B0503020204020204" pitchFamily="34" charset="-122"/>
              </a:rPr>
              <a:t>万。设备详细资料参见</a:t>
            </a:r>
            <a:r>
              <a:rPr lang="zh-CN" altLang="en-US" sz="1400" dirty="0">
                <a:solidFill>
                  <a:srgbClr val="FF0000"/>
                </a:solidFill>
                <a:latin typeface="微软雅黑" panose="020B0503020204020204" pitchFamily="34" charset="-122"/>
                <a:ea typeface="微软雅黑" panose="020B0503020204020204" pitchFamily="34" charset="-122"/>
              </a:rPr>
              <a:t>学院官网</a:t>
            </a:r>
            <a:r>
              <a:rPr lang="en-US" altLang="zh-CN" sz="1400" dirty="0">
                <a:solidFill>
                  <a:srgbClr val="FF0000"/>
                </a:solidFill>
                <a:latin typeface="微软雅黑" panose="020B0503020204020204" pitchFamily="34" charset="-122"/>
                <a:ea typeface="微软雅黑" panose="020B0503020204020204" pitchFamily="34" charset="-122"/>
              </a:rPr>
              <a:t>-</a:t>
            </a:r>
            <a:r>
              <a:rPr lang="zh-CN" altLang="en-US" sz="1400" dirty="0">
                <a:solidFill>
                  <a:srgbClr val="FF0000"/>
                </a:solidFill>
                <a:latin typeface="微软雅黑" panose="020B0503020204020204" pitchFamily="34" charset="-122"/>
                <a:ea typeface="微软雅黑" panose="020B0503020204020204" pitchFamily="34" charset="-122"/>
              </a:rPr>
              <a:t>实验中心</a:t>
            </a:r>
            <a:r>
              <a:rPr lang="en-US" altLang="zh-CN" sz="1400" dirty="0">
                <a:solidFill>
                  <a:srgbClr val="FF0000"/>
                </a:solidFill>
                <a:latin typeface="微软雅黑" panose="020B0503020204020204" pitchFamily="34" charset="-122"/>
                <a:ea typeface="微软雅黑" panose="020B0503020204020204" pitchFamily="34" charset="-122"/>
              </a:rPr>
              <a:t>-</a:t>
            </a:r>
            <a:r>
              <a:rPr lang="zh-CN" altLang="en-US" sz="1400" dirty="0">
                <a:solidFill>
                  <a:srgbClr val="FF0000"/>
                </a:solidFill>
                <a:latin typeface="微软雅黑" panose="020B0503020204020204" pitchFamily="34" charset="-122"/>
                <a:ea typeface="微软雅黑" panose="020B0503020204020204" pitchFamily="34" charset="-122"/>
              </a:rPr>
              <a:t>大精仪器（</a:t>
            </a:r>
            <a:r>
              <a:rPr lang="en-US" altLang="zh-CN" sz="1400" dirty="0">
                <a:solidFill>
                  <a:srgbClr val="FF0000"/>
                </a:solidFill>
                <a:latin typeface="微软雅黑" panose="020B0503020204020204" pitchFamily="34" charset="-122"/>
                <a:ea typeface="微软雅黑" panose="020B0503020204020204" pitchFamily="34" charset="-122"/>
              </a:rPr>
              <a:t> civil.hfut.edu.cn/djyqsb/list.htm </a:t>
            </a:r>
            <a:r>
              <a:rPr lang="zh-CN" altLang="en-US" sz="1400" dirty="0">
                <a:solidFill>
                  <a:srgbClr val="FF0000"/>
                </a:solidFill>
                <a:latin typeface="微软雅黑" panose="020B0503020204020204" pitchFamily="34" charset="-122"/>
                <a:ea typeface="微软雅黑" panose="020B0503020204020204" pitchFamily="34" charset="-122"/>
              </a:rPr>
              <a:t>）</a:t>
            </a:r>
            <a:r>
              <a:rPr lang="zh-CN" altLang="en-US" sz="1400" b="1" dirty="0">
                <a:solidFill>
                  <a:srgbClr val="FF0000"/>
                </a:solidFill>
                <a:latin typeface="微软雅黑" panose="020B0503020204020204" pitchFamily="34" charset="-122"/>
                <a:ea typeface="微软雅黑" panose="020B0503020204020204" pitchFamily="34" charset="-122"/>
              </a:rPr>
              <a:t>。</a:t>
            </a:r>
            <a:endParaRPr lang="en-US" altLang="zh-CN" sz="1400" dirty="0">
              <a:solidFill>
                <a:schemeClr val="tx1"/>
              </a:solidFill>
              <a:latin typeface="微软雅黑" panose="020B0503020204020204" pitchFamily="34" charset="-122"/>
              <a:ea typeface="微软雅黑" panose="020B0503020204020204" pitchFamily="34" charset="-122"/>
            </a:endParaRPr>
          </a:p>
          <a:p>
            <a:pPr marL="342900" indent="-342900">
              <a:lnSpc>
                <a:spcPct val="140000"/>
              </a:lnSpc>
              <a:spcAft>
                <a:spcPts val="0"/>
              </a:spcAft>
              <a:buFont typeface="+mj-ea"/>
              <a:buAutoNum type="circleNumDbPlain"/>
            </a:pPr>
            <a:r>
              <a:rPr lang="zh-CN" altLang="en-US" sz="1400" b="1" dirty="0">
                <a:solidFill>
                  <a:schemeClr val="tx1"/>
                </a:solidFill>
                <a:latin typeface="微软雅黑" panose="020B0503020204020204" pitchFamily="34" charset="-122"/>
                <a:ea typeface="微软雅黑" panose="020B0503020204020204" pitchFamily="34" charset="-122"/>
              </a:rPr>
              <a:t>美国</a:t>
            </a:r>
            <a:r>
              <a:rPr lang="en-US" altLang="zh-CN" sz="1400" b="1" dirty="0">
                <a:solidFill>
                  <a:schemeClr val="tx1"/>
                </a:solidFill>
                <a:latin typeface="微软雅黑" panose="020B0503020204020204" pitchFamily="34" charset="-122"/>
                <a:ea typeface="微软雅黑" panose="020B0503020204020204" pitchFamily="34" charset="-122"/>
              </a:rPr>
              <a:t>MTS</a:t>
            </a:r>
            <a:r>
              <a:rPr lang="zh-CN" altLang="en-US" sz="1400" b="1" dirty="0">
                <a:solidFill>
                  <a:schemeClr val="tx1"/>
                </a:solidFill>
                <a:latin typeface="微软雅黑" panose="020B0503020204020204" pitchFamily="34" charset="-122"/>
                <a:ea typeface="微软雅黑" panose="020B0503020204020204" pitchFamily="34" charset="-122"/>
              </a:rPr>
              <a:t>液压伺服试验加载系统</a:t>
            </a:r>
            <a:r>
              <a:rPr lang="en-US" altLang="zh-CN" sz="1400" dirty="0">
                <a:solidFill>
                  <a:srgbClr val="FF0000"/>
                </a:solidFill>
                <a:latin typeface="微软雅黑" panose="020B0503020204020204" pitchFamily="34" charset="-122"/>
                <a:ea typeface="微软雅黑" panose="020B0503020204020204" pitchFamily="34" charset="-122"/>
              </a:rPr>
              <a:t>【</a:t>
            </a:r>
            <a:r>
              <a:rPr lang="zh-CN" altLang="en-US" sz="1400" dirty="0">
                <a:solidFill>
                  <a:srgbClr val="FF0000"/>
                </a:solidFill>
                <a:latin typeface="微软雅黑" panose="020B0503020204020204" pitchFamily="34" charset="-122"/>
                <a:ea typeface="微软雅黑" panose="020B0503020204020204" pitchFamily="34" charset="-122"/>
              </a:rPr>
              <a:t>培</a:t>
            </a:r>
            <a:r>
              <a:rPr lang="en-US" altLang="zh-CN" sz="1400" dirty="0">
                <a:solidFill>
                  <a:srgbClr val="FF0000"/>
                </a:solidFill>
                <a:latin typeface="微软雅黑" panose="020B0503020204020204" pitchFamily="34" charset="-122"/>
                <a:ea typeface="微软雅黑" panose="020B0503020204020204" pitchFamily="34" charset="-122"/>
              </a:rPr>
              <a:t>】</a:t>
            </a:r>
          </a:p>
          <a:p>
            <a:pPr>
              <a:lnSpc>
                <a:spcPct val="140000"/>
              </a:lnSpc>
              <a:spcAft>
                <a:spcPts val="0"/>
              </a:spcAft>
            </a:pPr>
            <a:r>
              <a:rPr lang="en-US" altLang="zh-CN" sz="1400" dirty="0">
                <a:solidFill>
                  <a:schemeClr val="tx1"/>
                </a:solidFill>
                <a:latin typeface="微软雅黑" panose="020B0503020204020204" pitchFamily="34" charset="-122"/>
                <a:ea typeface="微软雅黑" panose="020B0503020204020204" pitchFamily="34" charset="-122"/>
              </a:rPr>
              <a:t>MTS244</a:t>
            </a:r>
            <a:r>
              <a:rPr lang="zh-CN" altLang="en-US" sz="1400" dirty="0">
                <a:solidFill>
                  <a:schemeClr val="tx1"/>
                </a:solidFill>
                <a:latin typeface="微软雅黑" panose="020B0503020204020204" pitchFamily="34" charset="-122"/>
                <a:ea typeface="微软雅黑" panose="020B0503020204020204" pitchFamily="34" charset="-122"/>
              </a:rPr>
              <a:t>型液压伺服作动器是最主流线性高性能作动器</a:t>
            </a:r>
            <a:r>
              <a:rPr lang="en-US" altLang="zh-CN" sz="1400" dirty="0">
                <a:solidFill>
                  <a:schemeClr val="tx1"/>
                </a:solidFill>
                <a:latin typeface="微软雅黑" panose="020B0503020204020204" pitchFamily="34" charset="-122"/>
                <a:ea typeface="微软雅黑" panose="020B0503020204020204" pitchFamily="34" charset="-122"/>
              </a:rPr>
              <a:t>,</a:t>
            </a:r>
          </a:p>
          <a:p>
            <a:pPr>
              <a:lnSpc>
                <a:spcPct val="140000"/>
              </a:lnSpc>
              <a:spcAft>
                <a:spcPts val="0"/>
              </a:spcAft>
            </a:pPr>
            <a:r>
              <a:rPr lang="zh-CN" altLang="en-US" sz="1400" dirty="0">
                <a:solidFill>
                  <a:schemeClr val="tx1"/>
                </a:solidFill>
                <a:latin typeface="微软雅黑" panose="020B0503020204020204" pitchFamily="34" charset="-122"/>
                <a:ea typeface="微软雅黑" panose="020B0503020204020204" pitchFamily="34" charset="-122"/>
              </a:rPr>
              <a:t>实验室已有作动器</a:t>
            </a:r>
            <a:r>
              <a:rPr lang="en-US" altLang="zh-CN" sz="1400" dirty="0">
                <a:solidFill>
                  <a:schemeClr val="tx1"/>
                </a:solidFill>
                <a:latin typeface="微软雅黑" panose="020B0503020204020204" pitchFamily="34" charset="-122"/>
                <a:ea typeface="微软雅黑" panose="020B0503020204020204" pitchFamily="34" charset="-122"/>
              </a:rPr>
              <a:t>6</a:t>
            </a:r>
            <a:r>
              <a:rPr lang="zh-CN" altLang="en-US" sz="1400" dirty="0">
                <a:solidFill>
                  <a:schemeClr val="tx1"/>
                </a:solidFill>
                <a:latin typeface="微软雅黑" panose="020B0503020204020204" pitchFamily="34" charset="-122"/>
                <a:ea typeface="微软雅黑" panose="020B0503020204020204" pitchFamily="34" charset="-122"/>
              </a:rPr>
              <a:t>套，可进行静力</a:t>
            </a:r>
            <a:r>
              <a:rPr lang="en-US" altLang="zh-CN" sz="1400" dirty="0">
                <a:solidFill>
                  <a:schemeClr val="tx1"/>
                </a:solidFill>
                <a:latin typeface="微软雅黑" panose="020B0503020204020204" pitchFamily="34" charset="-122"/>
                <a:ea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rPr>
              <a:t>拟动力</a:t>
            </a:r>
            <a:r>
              <a:rPr lang="en-US" altLang="zh-CN" sz="1400" dirty="0">
                <a:solidFill>
                  <a:schemeClr val="tx1"/>
                </a:solidFill>
                <a:latin typeface="微软雅黑" panose="020B0503020204020204" pitchFamily="34" charset="-122"/>
                <a:ea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rPr>
              <a:t>疲劳加载的</a:t>
            </a:r>
            <a:endParaRPr lang="en-US" altLang="zh-CN" sz="1400" dirty="0">
              <a:solidFill>
                <a:schemeClr val="tx1"/>
              </a:solidFill>
              <a:latin typeface="微软雅黑" panose="020B0503020204020204" pitchFamily="34" charset="-122"/>
              <a:ea typeface="微软雅黑" panose="020B0503020204020204" pitchFamily="34" charset="-122"/>
            </a:endParaRPr>
          </a:p>
          <a:p>
            <a:pPr>
              <a:lnSpc>
                <a:spcPct val="140000"/>
              </a:lnSpc>
              <a:spcAft>
                <a:spcPts val="0"/>
              </a:spcAft>
            </a:pPr>
            <a:r>
              <a:rPr lang="zh-CN" altLang="en-US" sz="1400" dirty="0">
                <a:solidFill>
                  <a:schemeClr val="tx1"/>
                </a:solidFill>
                <a:latin typeface="微软雅黑" panose="020B0503020204020204" pitchFamily="34" charset="-122"/>
                <a:ea typeface="微软雅黑" panose="020B0503020204020204" pitchFamily="34" charset="-122"/>
              </a:rPr>
              <a:t>框架</a:t>
            </a:r>
            <a:r>
              <a:rPr lang="en-US" altLang="zh-CN" sz="1400" dirty="0">
                <a:solidFill>
                  <a:schemeClr val="tx1"/>
                </a:solidFill>
                <a:latin typeface="微软雅黑" panose="020B0503020204020204" pitchFamily="34" charset="-122"/>
                <a:ea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rPr>
              <a:t>墙板</a:t>
            </a:r>
            <a:r>
              <a:rPr lang="en-US" altLang="zh-CN" sz="1400" dirty="0">
                <a:solidFill>
                  <a:schemeClr val="tx1"/>
                </a:solidFill>
                <a:latin typeface="微软雅黑" panose="020B0503020204020204" pitchFamily="34" charset="-122"/>
                <a:ea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rPr>
              <a:t>节点</a:t>
            </a:r>
            <a:r>
              <a:rPr lang="en-US" altLang="zh-CN" sz="1400" dirty="0">
                <a:solidFill>
                  <a:schemeClr val="tx1"/>
                </a:solidFill>
                <a:latin typeface="微软雅黑" panose="020B0503020204020204" pitchFamily="34" charset="-122"/>
                <a:ea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rPr>
              <a:t>阻尼器</a:t>
            </a:r>
            <a:r>
              <a:rPr lang="en-US" altLang="zh-CN" sz="1400" dirty="0">
                <a:solidFill>
                  <a:schemeClr val="tx1"/>
                </a:solidFill>
                <a:latin typeface="微软雅黑" panose="020B0503020204020204" pitchFamily="34" charset="-122"/>
                <a:ea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rPr>
              <a:t>耗能构件等加载试验。</a:t>
            </a:r>
            <a:endParaRPr lang="en-US" altLang="zh-CN" sz="1400" dirty="0">
              <a:solidFill>
                <a:schemeClr val="tx1"/>
              </a:solidFill>
              <a:latin typeface="微软雅黑" panose="020B0503020204020204" pitchFamily="34" charset="-122"/>
              <a:ea typeface="微软雅黑" panose="020B0503020204020204" pitchFamily="34" charset="-122"/>
            </a:endParaRPr>
          </a:p>
          <a:p>
            <a:pPr>
              <a:lnSpc>
                <a:spcPct val="140000"/>
              </a:lnSpc>
              <a:spcAft>
                <a:spcPts val="0"/>
              </a:spcAft>
            </a:pPr>
            <a:r>
              <a:rPr lang="zh-CN" altLang="en-US" sz="1400" dirty="0">
                <a:solidFill>
                  <a:schemeClr val="tx1"/>
                </a:solidFill>
                <a:latin typeface="微软雅黑" panose="020B0503020204020204" pitchFamily="34" charset="-122"/>
                <a:ea typeface="微软雅黑" panose="020B0503020204020204" pitchFamily="34" charset="-122"/>
              </a:rPr>
              <a:t>力加载量程</a:t>
            </a:r>
            <a:r>
              <a:rPr lang="en-US" altLang="zh-CN" sz="1400" dirty="0">
                <a:solidFill>
                  <a:schemeClr val="tx1"/>
                </a:solidFill>
                <a:latin typeface="微软雅黑" panose="020B0503020204020204" pitchFamily="34" charset="-122"/>
                <a:ea typeface="微软雅黑" panose="020B0503020204020204" pitchFamily="34" charset="-122"/>
              </a:rPr>
              <a:t>50kN</a:t>
            </a:r>
            <a:r>
              <a:rPr lang="zh-CN" altLang="en-US" sz="1400" dirty="0">
                <a:solidFill>
                  <a:schemeClr val="tx1"/>
                </a:solidFill>
                <a:latin typeface="微软雅黑" panose="020B0503020204020204" pitchFamily="34" charset="-122"/>
                <a:ea typeface="微软雅黑" panose="020B0503020204020204" pitchFamily="34" charset="-122"/>
              </a:rPr>
              <a:t>，</a:t>
            </a:r>
            <a:r>
              <a:rPr lang="en-US" altLang="zh-CN" sz="1400" dirty="0">
                <a:solidFill>
                  <a:schemeClr val="tx1"/>
                </a:solidFill>
                <a:latin typeface="微软雅黑" panose="020B0503020204020204" pitchFamily="34" charset="-122"/>
                <a:ea typeface="微软雅黑" panose="020B0503020204020204" pitchFamily="34" charset="-122"/>
              </a:rPr>
              <a:t>100kN</a:t>
            </a:r>
            <a:r>
              <a:rPr lang="zh-CN" altLang="en-US" sz="1400" dirty="0">
                <a:solidFill>
                  <a:schemeClr val="tx1"/>
                </a:solidFill>
                <a:latin typeface="微软雅黑" panose="020B0503020204020204" pitchFamily="34" charset="-122"/>
                <a:ea typeface="微软雅黑" panose="020B0503020204020204" pitchFamily="34" charset="-122"/>
              </a:rPr>
              <a:t>，</a:t>
            </a:r>
            <a:r>
              <a:rPr lang="en-US" altLang="zh-CN" sz="1400" dirty="0">
                <a:solidFill>
                  <a:schemeClr val="tx1"/>
                </a:solidFill>
                <a:latin typeface="微软雅黑" panose="020B0503020204020204" pitchFamily="34" charset="-122"/>
                <a:ea typeface="微软雅黑" panose="020B0503020204020204" pitchFamily="34" charset="-122"/>
              </a:rPr>
              <a:t>500kN</a:t>
            </a:r>
            <a:r>
              <a:rPr lang="zh-CN" altLang="en-US" sz="1400" dirty="0">
                <a:solidFill>
                  <a:schemeClr val="tx1"/>
                </a:solidFill>
                <a:latin typeface="微软雅黑" panose="020B0503020204020204" pitchFamily="34" charset="-122"/>
                <a:ea typeface="微软雅黑" panose="020B0503020204020204" pitchFamily="34" charset="-122"/>
              </a:rPr>
              <a:t>，</a:t>
            </a:r>
            <a:r>
              <a:rPr lang="en-US" altLang="zh-CN" sz="1400" dirty="0">
                <a:solidFill>
                  <a:schemeClr val="tx1"/>
                </a:solidFill>
                <a:latin typeface="微软雅黑" panose="020B0503020204020204" pitchFamily="34" charset="-122"/>
                <a:ea typeface="微软雅黑" panose="020B0503020204020204" pitchFamily="34" charset="-122"/>
              </a:rPr>
              <a:t>1000kN</a:t>
            </a:r>
            <a:r>
              <a:rPr lang="zh-CN" altLang="en-US" sz="1400" dirty="0">
                <a:solidFill>
                  <a:schemeClr val="tx1"/>
                </a:solidFill>
                <a:latin typeface="微软雅黑" panose="020B0503020204020204" pitchFamily="34" charset="-122"/>
                <a:ea typeface="微软雅黑" panose="020B0503020204020204" pitchFamily="34" charset="-122"/>
              </a:rPr>
              <a:t>，</a:t>
            </a:r>
            <a:endParaRPr lang="en-US" altLang="zh-CN" sz="1400" dirty="0">
              <a:solidFill>
                <a:schemeClr val="tx1"/>
              </a:solidFill>
              <a:latin typeface="微软雅黑" panose="020B0503020204020204" pitchFamily="34" charset="-122"/>
              <a:ea typeface="微软雅黑" panose="020B0503020204020204" pitchFamily="34" charset="-122"/>
            </a:endParaRPr>
          </a:p>
          <a:p>
            <a:pPr>
              <a:lnSpc>
                <a:spcPct val="140000"/>
              </a:lnSpc>
              <a:spcAft>
                <a:spcPts val="0"/>
              </a:spcAft>
            </a:pPr>
            <a:r>
              <a:rPr lang="zh-CN" altLang="en-US" sz="1400" dirty="0">
                <a:solidFill>
                  <a:schemeClr val="tx1"/>
                </a:solidFill>
                <a:latin typeface="微软雅黑" panose="020B0503020204020204" pitchFamily="34" charset="-122"/>
                <a:ea typeface="微软雅黑" panose="020B0503020204020204" pitchFamily="34" charset="-122"/>
              </a:rPr>
              <a:t>位移加载量程</a:t>
            </a:r>
            <a:r>
              <a:rPr lang="en-US" altLang="zh-CN" sz="1400" dirty="0">
                <a:solidFill>
                  <a:schemeClr val="tx1"/>
                </a:solidFill>
                <a:latin typeface="微软雅黑" panose="020B0503020204020204" pitchFamily="34" charset="-122"/>
                <a:ea typeface="微软雅黑" panose="020B0503020204020204" pitchFamily="34" charset="-122"/>
              </a:rPr>
              <a:t>±150mm</a:t>
            </a:r>
            <a:r>
              <a:rPr lang="zh-CN" altLang="en-US" sz="1400" dirty="0">
                <a:solidFill>
                  <a:schemeClr val="tx1"/>
                </a:solidFill>
                <a:latin typeface="微软雅黑" panose="020B0503020204020204" pitchFamily="34" charset="-122"/>
                <a:ea typeface="微软雅黑" panose="020B0503020204020204" pitchFamily="34" charset="-122"/>
              </a:rPr>
              <a:t>，</a:t>
            </a:r>
            <a:r>
              <a:rPr lang="en-US" altLang="zh-CN" sz="1400" dirty="0">
                <a:solidFill>
                  <a:schemeClr val="tx1"/>
                </a:solidFill>
                <a:latin typeface="微软雅黑" panose="020B0503020204020204" pitchFamily="34" charset="-122"/>
                <a:ea typeface="微软雅黑" panose="020B0503020204020204" pitchFamily="34" charset="-122"/>
              </a:rPr>
              <a:t>±250mm</a:t>
            </a:r>
            <a:r>
              <a:rPr lang="zh-CN" altLang="en-US" sz="1400" dirty="0">
                <a:solidFill>
                  <a:schemeClr val="tx1"/>
                </a:solidFill>
                <a:latin typeface="微软雅黑" panose="020B0503020204020204" pitchFamily="34" charset="-122"/>
                <a:ea typeface="微软雅黑" panose="020B0503020204020204" pitchFamily="34" charset="-122"/>
              </a:rPr>
              <a:t>。</a:t>
            </a:r>
            <a:endParaRPr lang="en-US" altLang="zh-CN" sz="1400" dirty="0">
              <a:solidFill>
                <a:schemeClr val="tx1"/>
              </a:solidFill>
              <a:latin typeface="微软雅黑" panose="020B0503020204020204" pitchFamily="34" charset="-122"/>
              <a:ea typeface="微软雅黑" panose="020B0503020204020204" pitchFamily="34" charset="-122"/>
            </a:endParaRPr>
          </a:p>
        </p:txBody>
      </p:sp>
      <p:pic>
        <p:nvPicPr>
          <p:cNvPr id="1026" name="Picture 2">
            <a:extLst>
              <a:ext uri="{FF2B5EF4-FFF2-40B4-BE49-F238E27FC236}">
                <a16:creationId xmlns:a16="http://schemas.microsoft.com/office/drawing/2014/main" id="{744120AB-4D0D-44E7-BABB-BCFD711C3A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366" y="2495552"/>
            <a:ext cx="2844726" cy="2133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674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06839"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632200"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a:lnSpc>
                <a:spcPct val="100000"/>
              </a:lnSpc>
              <a:spcBef>
                <a:spcPts val="1200"/>
              </a:spcBef>
            </a:pPr>
            <a:r>
              <a:rPr sz="2000" dirty="0">
                <a:latin typeface="微软雅黑"/>
                <a:cs typeface="微软雅黑"/>
              </a:rPr>
              <a:t>19、给学校或他人财产造</a:t>
            </a:r>
            <a:r>
              <a:rPr sz="2000" spc="-10" dirty="0">
                <a:latin typeface="微软雅黑"/>
                <a:cs typeface="微软雅黑"/>
              </a:rPr>
              <a:t>成</a:t>
            </a:r>
            <a:r>
              <a:rPr sz="2000" dirty="0">
                <a:latin typeface="微软雅黑"/>
                <a:cs typeface="微软雅黑"/>
              </a:rPr>
              <a:t>损失</a:t>
            </a:r>
            <a:endParaRPr sz="2000">
              <a:latin typeface="微软雅黑"/>
              <a:cs typeface="微软雅黑"/>
            </a:endParaRPr>
          </a:p>
          <a:p>
            <a:pPr marL="12700">
              <a:lnSpc>
                <a:spcPct val="100000"/>
              </a:lnSpc>
              <a:spcBef>
                <a:spcPts val="1200"/>
              </a:spcBef>
            </a:pPr>
            <a:r>
              <a:rPr sz="2000" dirty="0">
                <a:latin typeface="微软雅黑"/>
                <a:cs typeface="微软雅黑"/>
              </a:rPr>
              <a:t>（1000元以下）</a:t>
            </a:r>
            <a:endParaRPr sz="2000">
              <a:latin typeface="微软雅黑"/>
              <a:cs typeface="微软雅黑"/>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46676" y="520446"/>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64463" y="540258"/>
            <a:ext cx="4082796" cy="43053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554228"/>
            <a:ext cx="4145915" cy="4141470"/>
          </a:xfrm>
          <a:prstGeom prst="rect">
            <a:avLst/>
          </a:prstGeom>
        </p:spPr>
        <p:txBody>
          <a:bodyPr vert="horz" wrap="square" lIns="0" tIns="149860" rIns="0" bIns="0" rtlCol="0">
            <a:spAutoFit/>
          </a:bodyPr>
          <a:lstStyle/>
          <a:p>
            <a:pPr marL="846455">
              <a:lnSpc>
                <a:spcPct val="100000"/>
              </a:lnSpc>
              <a:spcBef>
                <a:spcPts val="1180"/>
              </a:spcBef>
            </a:pPr>
            <a:r>
              <a:rPr sz="1800" dirty="0">
                <a:solidFill>
                  <a:srgbClr val="FF0000"/>
                </a:solidFill>
                <a:latin typeface="微软雅黑"/>
                <a:cs typeface="微软雅黑"/>
              </a:rPr>
              <a:t>第三级（</a:t>
            </a:r>
            <a:r>
              <a:rPr sz="1800" spc="-5" dirty="0">
                <a:solidFill>
                  <a:srgbClr val="FF0000"/>
                </a:solidFill>
                <a:latin typeface="微软雅黑"/>
                <a:cs typeface="微软雅黑"/>
              </a:rPr>
              <a:t> —￥1000）</a:t>
            </a:r>
            <a:endParaRPr sz="1800" dirty="0">
              <a:latin typeface="微软雅黑"/>
              <a:cs typeface="微软雅黑"/>
            </a:endParaRPr>
          </a:p>
          <a:p>
            <a:pPr marL="12700" marR="423545">
              <a:lnSpc>
                <a:spcPts val="3240"/>
              </a:lnSpc>
              <a:spcBef>
                <a:spcPts val="285"/>
              </a:spcBef>
            </a:pPr>
            <a:r>
              <a:rPr sz="1800" dirty="0">
                <a:latin typeface="微软雅黑"/>
                <a:cs typeface="微软雅黑"/>
              </a:rPr>
              <a:t>20、违</a:t>
            </a:r>
            <a:r>
              <a:rPr sz="1800" spc="-5" dirty="0">
                <a:latin typeface="微软雅黑"/>
                <a:cs typeface="微软雅黑"/>
              </a:rPr>
              <a:t>反</a:t>
            </a:r>
            <a:r>
              <a:rPr sz="1800" dirty="0">
                <a:latin typeface="微软雅黑"/>
                <a:cs typeface="微软雅黑"/>
              </a:rPr>
              <a:t>操作规程及相关规定购买、 运输、使用或处理实验室中危险物品</a:t>
            </a:r>
          </a:p>
          <a:p>
            <a:pPr marL="12700" marR="233679">
              <a:lnSpc>
                <a:spcPts val="3240"/>
              </a:lnSpc>
              <a:spcBef>
                <a:spcPts val="5"/>
              </a:spcBef>
            </a:pPr>
            <a:r>
              <a:rPr sz="1800" dirty="0">
                <a:latin typeface="微软雅黑"/>
                <a:cs typeface="微软雅黑"/>
              </a:rPr>
              <a:t>（包括剧毒化学品、易制</a:t>
            </a:r>
            <a:r>
              <a:rPr sz="1800" spc="-25" dirty="0">
                <a:latin typeface="微软雅黑"/>
                <a:cs typeface="微软雅黑"/>
              </a:rPr>
              <a:t>毒</a:t>
            </a:r>
            <a:r>
              <a:rPr sz="1800" spc="-5" dirty="0">
                <a:latin typeface="微软雅黑"/>
                <a:cs typeface="微软雅黑"/>
              </a:rPr>
              <a:t>/</a:t>
            </a:r>
            <a:r>
              <a:rPr sz="1800" dirty="0">
                <a:latin typeface="微软雅黑"/>
                <a:cs typeface="微软雅黑"/>
              </a:rPr>
              <a:t>易制爆化 学品、麻醉药品、精神药品、放射性同</a:t>
            </a:r>
          </a:p>
          <a:p>
            <a:pPr marL="12700" marR="5080">
              <a:lnSpc>
                <a:spcPts val="3240"/>
              </a:lnSpc>
            </a:pPr>
            <a:r>
              <a:rPr sz="1800" dirty="0">
                <a:latin typeface="微软雅黑"/>
                <a:cs typeface="微软雅黑"/>
              </a:rPr>
              <a:t>位素、致病性病原微生物）、特种设备 及特殊设备（包括具有高速、</a:t>
            </a:r>
            <a:r>
              <a:rPr sz="1800" spc="-30" dirty="0">
                <a:latin typeface="微软雅黑"/>
                <a:cs typeface="微软雅黑"/>
              </a:rPr>
              <a:t>高</a:t>
            </a:r>
            <a:r>
              <a:rPr sz="1800" spc="-5" dirty="0">
                <a:latin typeface="微软雅黑"/>
                <a:cs typeface="微软雅黑"/>
              </a:rPr>
              <a:t>/</a:t>
            </a:r>
            <a:r>
              <a:rPr sz="1800" dirty="0">
                <a:latin typeface="微软雅黑"/>
                <a:cs typeface="微软雅黑"/>
              </a:rPr>
              <a:t>低温、 高压、强电、电加热、强光闪烁、振动、</a:t>
            </a:r>
          </a:p>
          <a:p>
            <a:pPr marL="12700" marR="233679">
              <a:lnSpc>
                <a:spcPts val="3240"/>
              </a:lnSpc>
              <a:spcBef>
                <a:spcPts val="5"/>
              </a:spcBef>
            </a:pPr>
            <a:r>
              <a:rPr sz="1800" dirty="0">
                <a:latin typeface="微软雅黑"/>
                <a:cs typeface="微软雅黑"/>
              </a:rPr>
              <a:t>噪声等特点的实验设备）、实验室危险 废弃物</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770120" y="932688"/>
            <a:ext cx="4084320" cy="344271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54066" y="978255"/>
            <a:ext cx="4091940" cy="3227070"/>
          </a:xfrm>
          <a:prstGeom prst="rect">
            <a:avLst/>
          </a:prstGeom>
        </p:spPr>
        <p:txBody>
          <a:bodyPr vert="horz" wrap="square" lIns="0" tIns="165100" rIns="0" bIns="0" rtlCol="0">
            <a:spAutoFit/>
          </a:bodyPr>
          <a:lstStyle/>
          <a:p>
            <a:pPr marL="722630">
              <a:lnSpc>
                <a:spcPct val="100000"/>
              </a:lnSpc>
              <a:spcBef>
                <a:spcPts val="1300"/>
              </a:spcBef>
            </a:pPr>
            <a:r>
              <a:rPr sz="2000" dirty="0">
                <a:solidFill>
                  <a:srgbClr val="FF0000"/>
                </a:solidFill>
                <a:latin typeface="微软雅黑"/>
                <a:cs typeface="微软雅黑"/>
              </a:rPr>
              <a:t>第三级（</a:t>
            </a:r>
            <a:r>
              <a:rPr sz="2000" spc="-25" dirty="0">
                <a:solidFill>
                  <a:srgbClr val="FF0000"/>
                </a:solidFill>
                <a:latin typeface="微软雅黑"/>
                <a:cs typeface="微软雅黑"/>
              </a:rPr>
              <a:t> </a:t>
            </a:r>
            <a:r>
              <a:rPr sz="2000" dirty="0">
                <a:solidFill>
                  <a:srgbClr val="FF0000"/>
                </a:solidFill>
                <a:latin typeface="微软雅黑"/>
                <a:cs typeface="微软雅黑"/>
              </a:rPr>
              <a:t>—￥1000）</a:t>
            </a:r>
            <a:endParaRPr sz="2000">
              <a:latin typeface="微软雅黑"/>
              <a:cs typeface="微软雅黑"/>
            </a:endParaRPr>
          </a:p>
          <a:p>
            <a:pPr marL="12700" marR="210820">
              <a:lnSpc>
                <a:spcPct val="150000"/>
              </a:lnSpc>
            </a:pPr>
            <a:r>
              <a:rPr sz="2000" dirty="0">
                <a:latin typeface="微软雅黑"/>
                <a:cs typeface="微软雅黑"/>
              </a:rPr>
              <a:t>21、未采取必要的措施导</a:t>
            </a:r>
            <a:r>
              <a:rPr sz="2000" spc="-15" dirty="0">
                <a:latin typeface="微软雅黑"/>
                <a:cs typeface="微软雅黑"/>
              </a:rPr>
              <a:t>致</a:t>
            </a:r>
            <a:r>
              <a:rPr sz="2000" dirty="0">
                <a:latin typeface="微软雅黑"/>
                <a:cs typeface="微软雅黑"/>
              </a:rPr>
              <a:t>危险物 品（包括剧毒化学品、</a:t>
            </a:r>
            <a:r>
              <a:rPr sz="2000" spc="-15" dirty="0">
                <a:latin typeface="微软雅黑"/>
                <a:cs typeface="微软雅黑"/>
              </a:rPr>
              <a:t>易</a:t>
            </a:r>
            <a:r>
              <a:rPr sz="2000" dirty="0">
                <a:latin typeface="微软雅黑"/>
                <a:cs typeface="微软雅黑"/>
              </a:rPr>
              <a:t>制</a:t>
            </a:r>
            <a:r>
              <a:rPr sz="2000" spc="5" dirty="0">
                <a:latin typeface="微软雅黑"/>
                <a:cs typeface="微软雅黑"/>
              </a:rPr>
              <a:t>毒</a:t>
            </a:r>
            <a:r>
              <a:rPr sz="2000" spc="-5" dirty="0">
                <a:latin typeface="微软雅黑"/>
                <a:cs typeface="微软雅黑"/>
              </a:rPr>
              <a:t>/</a:t>
            </a:r>
            <a:r>
              <a:rPr sz="2000" dirty="0">
                <a:latin typeface="微软雅黑"/>
                <a:cs typeface="微软雅黑"/>
              </a:rPr>
              <a:t>易</a:t>
            </a:r>
            <a:endParaRPr sz="2000">
              <a:latin typeface="微软雅黑"/>
              <a:cs typeface="微软雅黑"/>
            </a:endParaRPr>
          </a:p>
          <a:p>
            <a:pPr marL="12700">
              <a:lnSpc>
                <a:spcPct val="100000"/>
              </a:lnSpc>
              <a:spcBef>
                <a:spcPts val="1200"/>
              </a:spcBef>
            </a:pPr>
            <a:r>
              <a:rPr sz="2000" dirty="0">
                <a:latin typeface="微软雅黑"/>
                <a:cs typeface="微软雅黑"/>
              </a:rPr>
              <a:t>制爆化</a:t>
            </a:r>
            <a:r>
              <a:rPr sz="2000" spc="-15" dirty="0">
                <a:latin typeface="微软雅黑"/>
                <a:cs typeface="微软雅黑"/>
              </a:rPr>
              <a:t>学</a:t>
            </a:r>
            <a:r>
              <a:rPr sz="2000" dirty="0">
                <a:latin typeface="微软雅黑"/>
                <a:cs typeface="微软雅黑"/>
              </a:rPr>
              <a:t>品</a:t>
            </a:r>
            <a:r>
              <a:rPr sz="2000" spc="-15" dirty="0">
                <a:latin typeface="微软雅黑"/>
                <a:cs typeface="微软雅黑"/>
              </a:rPr>
              <a:t>、</a:t>
            </a:r>
            <a:r>
              <a:rPr sz="2000" dirty="0">
                <a:latin typeface="微软雅黑"/>
                <a:cs typeface="微软雅黑"/>
              </a:rPr>
              <a:t>麻醉药</a:t>
            </a:r>
            <a:r>
              <a:rPr sz="2000" spc="-15" dirty="0">
                <a:latin typeface="微软雅黑"/>
                <a:cs typeface="微软雅黑"/>
              </a:rPr>
              <a:t>品</a:t>
            </a:r>
            <a:r>
              <a:rPr sz="2000" dirty="0">
                <a:latin typeface="微软雅黑"/>
                <a:cs typeface="微软雅黑"/>
              </a:rPr>
              <a:t>、</a:t>
            </a:r>
            <a:r>
              <a:rPr sz="2000" spc="-15" dirty="0">
                <a:latin typeface="微软雅黑"/>
                <a:cs typeface="微软雅黑"/>
              </a:rPr>
              <a:t>精</a:t>
            </a:r>
            <a:r>
              <a:rPr sz="2000" dirty="0">
                <a:latin typeface="微软雅黑"/>
                <a:cs typeface="微软雅黑"/>
              </a:rPr>
              <a:t>神药品、</a:t>
            </a:r>
            <a:endParaRPr sz="2000">
              <a:latin typeface="微软雅黑"/>
              <a:cs typeface="微软雅黑"/>
            </a:endParaRPr>
          </a:p>
          <a:p>
            <a:pPr marL="12700" marR="5080">
              <a:lnSpc>
                <a:spcPct val="150000"/>
              </a:lnSpc>
              <a:spcBef>
                <a:spcPts val="5"/>
              </a:spcBef>
            </a:pPr>
            <a:r>
              <a:rPr sz="2000" spc="5" dirty="0">
                <a:latin typeface="微软雅黑"/>
                <a:cs typeface="微软雅黑"/>
              </a:rPr>
              <a:t>放射</a:t>
            </a:r>
            <a:r>
              <a:rPr sz="2000" spc="-5" dirty="0">
                <a:latin typeface="微软雅黑"/>
                <a:cs typeface="微软雅黑"/>
              </a:rPr>
              <a:t>性</a:t>
            </a:r>
            <a:r>
              <a:rPr sz="2000" spc="-10" dirty="0">
                <a:latin typeface="微软雅黑"/>
                <a:cs typeface="微软雅黑"/>
              </a:rPr>
              <a:t>同</a:t>
            </a:r>
            <a:r>
              <a:rPr sz="2000" spc="5" dirty="0">
                <a:latin typeface="微软雅黑"/>
                <a:cs typeface="微软雅黑"/>
              </a:rPr>
              <a:t>位</a:t>
            </a:r>
            <a:r>
              <a:rPr sz="2000" spc="-15" dirty="0">
                <a:latin typeface="微软雅黑"/>
                <a:cs typeface="微软雅黑"/>
              </a:rPr>
              <a:t>素</a:t>
            </a:r>
            <a:r>
              <a:rPr sz="2000" spc="5" dirty="0">
                <a:latin typeface="微软雅黑"/>
                <a:cs typeface="微软雅黑"/>
              </a:rPr>
              <a:t>、致</a:t>
            </a:r>
            <a:r>
              <a:rPr sz="2000" spc="-5" dirty="0">
                <a:latin typeface="微软雅黑"/>
                <a:cs typeface="微软雅黑"/>
              </a:rPr>
              <a:t>病</a:t>
            </a:r>
            <a:r>
              <a:rPr sz="2000" spc="-10" dirty="0">
                <a:latin typeface="微软雅黑"/>
                <a:cs typeface="微软雅黑"/>
              </a:rPr>
              <a:t>性</a:t>
            </a:r>
            <a:r>
              <a:rPr sz="2000" spc="5" dirty="0">
                <a:latin typeface="微软雅黑"/>
                <a:cs typeface="微软雅黑"/>
              </a:rPr>
              <a:t>病</a:t>
            </a:r>
            <a:r>
              <a:rPr sz="2000" spc="-15" dirty="0">
                <a:latin typeface="微软雅黑"/>
                <a:cs typeface="微软雅黑"/>
              </a:rPr>
              <a:t>原</a:t>
            </a:r>
            <a:r>
              <a:rPr sz="2000" spc="5" dirty="0">
                <a:latin typeface="微软雅黑"/>
                <a:cs typeface="微软雅黑"/>
              </a:rPr>
              <a:t>微生</a:t>
            </a:r>
            <a:r>
              <a:rPr sz="2000" spc="-5" dirty="0">
                <a:latin typeface="微软雅黑"/>
                <a:cs typeface="微软雅黑"/>
              </a:rPr>
              <a:t>物</a:t>
            </a:r>
            <a:r>
              <a:rPr sz="2000" dirty="0">
                <a:latin typeface="微软雅黑"/>
                <a:cs typeface="微软雅黑"/>
              </a:rPr>
              <a:t>） 被盗或遗失，或发生上</a:t>
            </a:r>
            <a:r>
              <a:rPr sz="2000" spc="-15" dirty="0">
                <a:latin typeface="微软雅黑"/>
                <a:cs typeface="微软雅黑"/>
              </a:rPr>
              <a:t>述</a:t>
            </a:r>
            <a:r>
              <a:rPr sz="2000" dirty="0">
                <a:latin typeface="微软雅黑"/>
                <a:cs typeface="微软雅黑"/>
              </a:rPr>
              <a:t>情况</a:t>
            </a:r>
            <a:r>
              <a:rPr sz="2000" spc="-15" dirty="0">
                <a:latin typeface="微软雅黑"/>
                <a:cs typeface="微软雅黑"/>
              </a:rPr>
              <a:t>，</a:t>
            </a:r>
            <a:r>
              <a:rPr sz="2000" dirty="0">
                <a:latin typeface="微软雅黑"/>
                <a:cs typeface="微软雅黑"/>
              </a:rPr>
              <a:t>责 任单位未立即上报学校</a:t>
            </a:r>
            <a:r>
              <a:rPr sz="2000" spc="-15" dirty="0">
                <a:latin typeface="微软雅黑"/>
                <a:cs typeface="微软雅黑"/>
              </a:rPr>
              <a:t>有</a:t>
            </a:r>
            <a:r>
              <a:rPr sz="2000" dirty="0">
                <a:latin typeface="微软雅黑"/>
                <a:cs typeface="微软雅黑"/>
              </a:rPr>
              <a:t>关部门</a:t>
            </a:r>
            <a:endParaRPr sz="2000">
              <a:latin typeface="微软雅黑"/>
              <a:cs typeface="微软雅黑"/>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710686" y="590602"/>
            <a:ext cx="3951321"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03247"/>
            <a:ext cx="4082796" cy="210312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664137"/>
            <a:ext cx="3916045" cy="1855470"/>
          </a:xfrm>
          <a:prstGeom prst="rect">
            <a:avLst/>
          </a:prstGeom>
        </p:spPr>
        <p:txBody>
          <a:bodyPr vert="horz" wrap="square" lIns="0" tIns="165100" rIns="0" bIns="0" rtlCol="0">
            <a:spAutoFit/>
          </a:bodyPr>
          <a:lstStyle/>
          <a:p>
            <a:pPr marL="722630">
              <a:lnSpc>
                <a:spcPct val="100000"/>
              </a:lnSpc>
              <a:spcBef>
                <a:spcPts val="1300"/>
              </a:spcBef>
            </a:pPr>
            <a:r>
              <a:rPr sz="2000" spc="5" dirty="0">
                <a:solidFill>
                  <a:srgbClr val="FF0000"/>
                </a:solidFill>
                <a:latin typeface="微软雅黑"/>
                <a:cs typeface="微软雅黑"/>
              </a:rPr>
              <a:t>第三</a:t>
            </a:r>
            <a:r>
              <a:rPr sz="2000" spc="-5" dirty="0">
                <a:solidFill>
                  <a:srgbClr val="FF0000"/>
                </a:solidFill>
                <a:latin typeface="微软雅黑"/>
                <a:cs typeface="微软雅黑"/>
              </a:rPr>
              <a:t>级</a:t>
            </a:r>
            <a:r>
              <a:rPr sz="2000" spc="5" dirty="0">
                <a:solidFill>
                  <a:srgbClr val="FF0000"/>
                </a:solidFill>
                <a:latin typeface="微软雅黑"/>
                <a:cs typeface="微软雅黑"/>
              </a:rPr>
              <a:t>（</a:t>
            </a:r>
            <a:r>
              <a:rPr sz="2000" spc="-30" dirty="0">
                <a:solidFill>
                  <a:srgbClr val="FF0000"/>
                </a:solidFill>
                <a:latin typeface="微软雅黑"/>
                <a:cs typeface="微软雅黑"/>
              </a:rPr>
              <a:t> </a:t>
            </a:r>
            <a:r>
              <a:rPr sz="2000" dirty="0">
                <a:solidFill>
                  <a:srgbClr val="FF0000"/>
                </a:solidFill>
                <a:latin typeface="微软雅黑"/>
                <a:cs typeface="微软雅黑"/>
              </a:rPr>
              <a:t>—￥1000）</a:t>
            </a:r>
            <a:endParaRPr sz="2000">
              <a:latin typeface="微软雅黑"/>
              <a:cs typeface="微软雅黑"/>
            </a:endParaRPr>
          </a:p>
          <a:p>
            <a:pPr marL="12700">
              <a:lnSpc>
                <a:spcPct val="100000"/>
              </a:lnSpc>
              <a:spcBef>
                <a:spcPts val="1200"/>
              </a:spcBef>
            </a:pPr>
            <a:r>
              <a:rPr sz="2000" dirty="0">
                <a:latin typeface="微软雅黑"/>
                <a:cs typeface="微软雅黑"/>
              </a:rPr>
              <a:t>22、给学校或他人财产造</a:t>
            </a:r>
            <a:r>
              <a:rPr sz="2000" spc="-10" dirty="0">
                <a:latin typeface="微软雅黑"/>
                <a:cs typeface="微软雅黑"/>
              </a:rPr>
              <a:t>成</a:t>
            </a:r>
            <a:r>
              <a:rPr sz="2000" dirty="0">
                <a:latin typeface="微软雅黑"/>
                <a:cs typeface="微软雅黑"/>
              </a:rPr>
              <a:t>损失</a:t>
            </a:r>
            <a:endParaRPr sz="2000">
              <a:latin typeface="微软雅黑"/>
              <a:cs typeface="微软雅黑"/>
            </a:endParaRPr>
          </a:p>
          <a:p>
            <a:pPr marL="12700" marR="5080">
              <a:lnSpc>
                <a:spcPct val="150000"/>
              </a:lnSpc>
              <a:spcBef>
                <a:spcPts val="5"/>
              </a:spcBef>
            </a:pPr>
            <a:r>
              <a:rPr sz="2000" dirty="0">
                <a:latin typeface="微软雅黑"/>
                <a:cs typeface="微软雅黑"/>
              </a:rPr>
              <a:t>（100</a:t>
            </a:r>
            <a:r>
              <a:rPr sz="2000" spc="-10" dirty="0">
                <a:latin typeface="微软雅黑"/>
                <a:cs typeface="微软雅黑"/>
              </a:rPr>
              <a:t>0</a:t>
            </a:r>
            <a:r>
              <a:rPr sz="2000" dirty="0">
                <a:latin typeface="微软雅黑"/>
                <a:cs typeface="微软雅黑"/>
              </a:rPr>
              <a:t>元</a:t>
            </a:r>
            <a:r>
              <a:rPr sz="2000" spc="-5" dirty="0">
                <a:latin typeface="微软雅黑"/>
                <a:cs typeface="微软雅黑"/>
              </a:rPr>
              <a:t>至</a:t>
            </a:r>
            <a:r>
              <a:rPr sz="2000" dirty="0">
                <a:latin typeface="微软雅黑"/>
                <a:cs typeface="微软雅黑"/>
              </a:rPr>
              <a:t>5000</a:t>
            </a:r>
            <a:r>
              <a:rPr sz="2000" spc="-10" dirty="0">
                <a:latin typeface="微软雅黑"/>
                <a:cs typeface="微软雅黑"/>
              </a:rPr>
              <a:t>0</a:t>
            </a:r>
            <a:r>
              <a:rPr sz="2000" dirty="0">
                <a:latin typeface="微软雅黑"/>
                <a:cs typeface="微软雅黑"/>
              </a:rPr>
              <a:t>元）</a:t>
            </a:r>
            <a:r>
              <a:rPr sz="2000" spc="5" dirty="0">
                <a:latin typeface="微软雅黑"/>
                <a:cs typeface="微软雅黑"/>
              </a:rPr>
              <a:t>或</a:t>
            </a:r>
            <a:r>
              <a:rPr sz="2000" dirty="0">
                <a:latin typeface="微软雅黑"/>
                <a:cs typeface="微软雅黑"/>
              </a:rPr>
              <a:t>有人员受 轻伤以下后果</a:t>
            </a:r>
            <a:endParaRPr sz="2000">
              <a:latin typeface="微软雅黑"/>
              <a:cs typeface="微软雅黑"/>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49842"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21935" y="1135380"/>
            <a:ext cx="4082796" cy="3037332"/>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904613" y="1207342"/>
            <a:ext cx="4134485" cy="2769235"/>
          </a:xfrm>
          <a:prstGeom prst="rect">
            <a:avLst/>
          </a:prstGeom>
        </p:spPr>
        <p:txBody>
          <a:bodyPr vert="horz" wrap="square" lIns="0" tIns="164465" rIns="0" bIns="0" rtlCol="0">
            <a:spAutoFit/>
          </a:bodyPr>
          <a:lstStyle/>
          <a:p>
            <a:pPr marL="722630">
              <a:lnSpc>
                <a:spcPct val="100000"/>
              </a:lnSpc>
              <a:spcBef>
                <a:spcPts val="1295"/>
              </a:spcBef>
            </a:pPr>
            <a:r>
              <a:rPr sz="2000" dirty="0">
                <a:solidFill>
                  <a:srgbClr val="FF0000"/>
                </a:solidFill>
                <a:latin typeface="微软雅黑"/>
                <a:cs typeface="微软雅黑"/>
              </a:rPr>
              <a:t>第二级（</a:t>
            </a:r>
            <a:r>
              <a:rPr sz="2000" spc="-20" dirty="0">
                <a:solidFill>
                  <a:srgbClr val="FF0000"/>
                </a:solidFill>
                <a:latin typeface="微软雅黑"/>
                <a:cs typeface="微软雅黑"/>
              </a:rPr>
              <a:t> </a:t>
            </a:r>
            <a:r>
              <a:rPr sz="2000" dirty="0">
                <a:solidFill>
                  <a:srgbClr val="FF0000"/>
                </a:solidFill>
                <a:latin typeface="微软雅黑"/>
                <a:cs typeface="微软雅黑"/>
              </a:rPr>
              <a:t>—￥2000）</a:t>
            </a:r>
            <a:endParaRPr sz="2000">
              <a:latin typeface="微软雅黑"/>
              <a:cs typeface="微软雅黑"/>
            </a:endParaRPr>
          </a:p>
          <a:p>
            <a:pPr marL="12700" marR="5080">
              <a:lnSpc>
                <a:spcPct val="150000"/>
              </a:lnSpc>
              <a:spcBef>
                <a:spcPts val="5"/>
              </a:spcBef>
            </a:pPr>
            <a:r>
              <a:rPr sz="2000" dirty="0">
                <a:latin typeface="微软雅黑"/>
                <a:cs typeface="微软雅黑"/>
              </a:rPr>
              <a:t>23、未</a:t>
            </a:r>
            <a:r>
              <a:rPr sz="2000" spc="-10" dirty="0">
                <a:latin typeface="微软雅黑"/>
                <a:cs typeface="微软雅黑"/>
              </a:rPr>
              <a:t>经许</a:t>
            </a:r>
            <a:r>
              <a:rPr sz="2000" spc="5" dirty="0">
                <a:latin typeface="微软雅黑"/>
                <a:cs typeface="微软雅黑"/>
              </a:rPr>
              <a:t>可擅</a:t>
            </a:r>
            <a:r>
              <a:rPr sz="2000" spc="-5" dirty="0">
                <a:latin typeface="微软雅黑"/>
                <a:cs typeface="微软雅黑"/>
              </a:rPr>
              <a:t>自</a:t>
            </a:r>
            <a:r>
              <a:rPr sz="2000" spc="-10" dirty="0">
                <a:latin typeface="微软雅黑"/>
                <a:cs typeface="微软雅黑"/>
              </a:rPr>
              <a:t>启</a:t>
            </a:r>
            <a:r>
              <a:rPr sz="2000" spc="5" dirty="0">
                <a:latin typeface="微软雅黑"/>
                <a:cs typeface="微软雅黑"/>
              </a:rPr>
              <a:t>用</a:t>
            </a:r>
            <a:r>
              <a:rPr sz="2000" spc="-15" dirty="0">
                <a:latin typeface="微软雅黑"/>
                <a:cs typeface="微软雅黑"/>
              </a:rPr>
              <a:t>被</a:t>
            </a:r>
            <a:r>
              <a:rPr sz="2000" spc="5" dirty="0">
                <a:latin typeface="微软雅黑"/>
                <a:cs typeface="微软雅黑"/>
              </a:rPr>
              <a:t>封实</a:t>
            </a:r>
            <a:r>
              <a:rPr sz="2000" spc="-5" dirty="0">
                <a:latin typeface="微软雅黑"/>
                <a:cs typeface="微软雅黑"/>
              </a:rPr>
              <a:t>验</a:t>
            </a:r>
            <a:r>
              <a:rPr sz="2000" spc="-10" dirty="0">
                <a:latin typeface="微软雅黑"/>
                <a:cs typeface="微软雅黑"/>
              </a:rPr>
              <a:t>室</a:t>
            </a:r>
            <a:r>
              <a:rPr sz="2000" dirty="0">
                <a:latin typeface="微软雅黑"/>
                <a:cs typeface="微软雅黑"/>
              </a:rPr>
              <a:t>， 或管理失误造成他人随</a:t>
            </a:r>
            <a:r>
              <a:rPr sz="2000" spc="-15" dirty="0">
                <a:latin typeface="微软雅黑"/>
                <a:cs typeface="微软雅黑"/>
              </a:rPr>
              <a:t>便</a:t>
            </a:r>
            <a:r>
              <a:rPr sz="2000" dirty="0">
                <a:latin typeface="微软雅黑"/>
                <a:cs typeface="微软雅黑"/>
              </a:rPr>
              <a:t>进出</a:t>
            </a:r>
            <a:r>
              <a:rPr sz="2000" spc="-15" dirty="0">
                <a:latin typeface="微软雅黑"/>
                <a:cs typeface="微软雅黑"/>
              </a:rPr>
              <a:t>被</a:t>
            </a:r>
            <a:r>
              <a:rPr sz="2000" dirty="0">
                <a:latin typeface="微软雅黑"/>
                <a:cs typeface="微软雅黑"/>
              </a:rPr>
              <a:t>封 实验室，或得知他人私</a:t>
            </a:r>
            <a:r>
              <a:rPr sz="2000" spc="-15" dirty="0">
                <a:latin typeface="微软雅黑"/>
                <a:cs typeface="微软雅黑"/>
              </a:rPr>
              <a:t>自</a:t>
            </a:r>
            <a:r>
              <a:rPr sz="2000" dirty="0">
                <a:latin typeface="微软雅黑"/>
                <a:cs typeface="微软雅黑"/>
              </a:rPr>
              <a:t>启封</a:t>
            </a:r>
            <a:r>
              <a:rPr sz="2000" spc="-15" dirty="0">
                <a:latin typeface="微软雅黑"/>
                <a:cs typeface="微软雅黑"/>
              </a:rPr>
              <a:t>被</a:t>
            </a:r>
            <a:r>
              <a:rPr sz="2000" dirty="0">
                <a:latin typeface="微软雅黑"/>
                <a:cs typeface="微软雅黑"/>
              </a:rPr>
              <a:t>封 实验室，未及时采取措</a:t>
            </a:r>
            <a:r>
              <a:rPr sz="2000" spc="-15" dirty="0">
                <a:latin typeface="微软雅黑"/>
                <a:cs typeface="微软雅黑"/>
              </a:rPr>
              <a:t>施</a:t>
            </a:r>
            <a:r>
              <a:rPr sz="2000" dirty="0">
                <a:latin typeface="微软雅黑"/>
                <a:cs typeface="微软雅黑"/>
              </a:rPr>
              <a:t>并及</a:t>
            </a:r>
            <a:r>
              <a:rPr sz="2000" spc="-15" dirty="0">
                <a:latin typeface="微软雅黑"/>
                <a:cs typeface="微软雅黑"/>
              </a:rPr>
              <a:t>时</a:t>
            </a:r>
            <a:r>
              <a:rPr sz="2000" dirty="0">
                <a:latin typeface="微软雅黑"/>
                <a:cs typeface="微软雅黑"/>
              </a:rPr>
              <a:t>报 告相关部门</a:t>
            </a:r>
            <a:endParaRPr sz="2000">
              <a:latin typeface="微软雅黑"/>
              <a:cs typeface="微软雅黑"/>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52364"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65732"/>
            <a:ext cx="4082796" cy="1952244"/>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650974"/>
            <a:ext cx="4137660" cy="1854835"/>
          </a:xfrm>
          <a:prstGeom prst="rect">
            <a:avLst/>
          </a:prstGeom>
        </p:spPr>
        <p:txBody>
          <a:bodyPr vert="horz" wrap="square" lIns="0" tIns="165100" rIns="0" bIns="0" rtlCol="0">
            <a:spAutoFit/>
          </a:bodyPr>
          <a:lstStyle/>
          <a:p>
            <a:pPr marL="722630">
              <a:lnSpc>
                <a:spcPct val="100000"/>
              </a:lnSpc>
              <a:spcBef>
                <a:spcPts val="1300"/>
              </a:spcBef>
            </a:pPr>
            <a:r>
              <a:rPr sz="2000" dirty="0">
                <a:solidFill>
                  <a:srgbClr val="FF0000"/>
                </a:solidFill>
                <a:latin typeface="微软雅黑"/>
                <a:cs typeface="微软雅黑"/>
              </a:rPr>
              <a:t>第二</a:t>
            </a:r>
            <a:r>
              <a:rPr sz="2000" spc="-5" dirty="0">
                <a:solidFill>
                  <a:srgbClr val="FF0000"/>
                </a:solidFill>
                <a:latin typeface="微软雅黑"/>
                <a:cs typeface="微软雅黑"/>
              </a:rPr>
              <a:t>级</a:t>
            </a:r>
            <a:r>
              <a:rPr sz="2000" dirty="0">
                <a:solidFill>
                  <a:srgbClr val="FF0000"/>
                </a:solidFill>
                <a:latin typeface="微软雅黑"/>
                <a:cs typeface="微软雅黑"/>
              </a:rPr>
              <a:t>（</a:t>
            </a:r>
            <a:r>
              <a:rPr sz="2000" spc="-30" dirty="0">
                <a:solidFill>
                  <a:srgbClr val="FF0000"/>
                </a:solidFill>
                <a:latin typeface="微软雅黑"/>
                <a:cs typeface="微软雅黑"/>
              </a:rPr>
              <a:t> </a:t>
            </a:r>
            <a:r>
              <a:rPr sz="2000" dirty="0">
                <a:solidFill>
                  <a:srgbClr val="FF0000"/>
                </a:solidFill>
                <a:latin typeface="微软雅黑"/>
                <a:cs typeface="微软雅黑"/>
              </a:rPr>
              <a:t>—￥2000）</a:t>
            </a:r>
            <a:endParaRPr sz="2000">
              <a:latin typeface="微软雅黑"/>
              <a:cs typeface="微软雅黑"/>
            </a:endParaRPr>
          </a:p>
          <a:p>
            <a:pPr marL="12700" marR="5080">
              <a:lnSpc>
                <a:spcPct val="150000"/>
              </a:lnSpc>
            </a:pPr>
            <a:r>
              <a:rPr sz="2000" dirty="0">
                <a:latin typeface="微软雅黑"/>
                <a:cs typeface="微软雅黑"/>
              </a:rPr>
              <a:t>24、因</a:t>
            </a:r>
            <a:r>
              <a:rPr sz="2000" spc="-10" dirty="0">
                <a:latin typeface="微软雅黑"/>
                <a:cs typeface="微软雅黑"/>
              </a:rPr>
              <a:t>玩忽</a:t>
            </a:r>
            <a:r>
              <a:rPr sz="2000" dirty="0">
                <a:latin typeface="微软雅黑"/>
                <a:cs typeface="微软雅黑"/>
              </a:rPr>
              <a:t>职守</a:t>
            </a:r>
            <a:r>
              <a:rPr sz="2000" spc="5" dirty="0">
                <a:latin typeface="微软雅黑"/>
                <a:cs typeface="微软雅黑"/>
              </a:rPr>
              <a:t>、</a:t>
            </a:r>
            <a:r>
              <a:rPr sz="2000" spc="-10" dirty="0">
                <a:latin typeface="微软雅黑"/>
                <a:cs typeface="微软雅黑"/>
              </a:rPr>
              <a:t>滥</a:t>
            </a:r>
            <a:r>
              <a:rPr sz="2000" dirty="0">
                <a:latin typeface="微软雅黑"/>
                <a:cs typeface="微软雅黑"/>
              </a:rPr>
              <a:t>用</a:t>
            </a:r>
            <a:r>
              <a:rPr sz="2000" spc="-10" dirty="0">
                <a:latin typeface="微软雅黑"/>
                <a:cs typeface="微软雅黑"/>
              </a:rPr>
              <a:t>职</a:t>
            </a:r>
            <a:r>
              <a:rPr sz="2000" dirty="0">
                <a:latin typeface="微软雅黑"/>
                <a:cs typeface="微软雅黑"/>
              </a:rPr>
              <a:t>权等</a:t>
            </a:r>
            <a:r>
              <a:rPr sz="2000" spc="5" dirty="0">
                <a:latin typeface="微软雅黑"/>
                <a:cs typeface="微软雅黑"/>
              </a:rPr>
              <a:t>原</a:t>
            </a:r>
            <a:r>
              <a:rPr sz="2000" spc="-10" dirty="0">
                <a:latin typeface="微软雅黑"/>
                <a:cs typeface="微软雅黑"/>
              </a:rPr>
              <a:t>因</a:t>
            </a:r>
            <a:r>
              <a:rPr sz="2000" dirty="0">
                <a:latin typeface="微软雅黑"/>
                <a:cs typeface="微软雅黑"/>
              </a:rPr>
              <a:t>， 致使在本人负责的实验</a:t>
            </a:r>
            <a:r>
              <a:rPr sz="2000" spc="-10" dirty="0">
                <a:latin typeface="微软雅黑"/>
                <a:cs typeface="微软雅黑"/>
              </a:rPr>
              <a:t>室</a:t>
            </a:r>
            <a:r>
              <a:rPr sz="2000" dirty="0">
                <a:latin typeface="微软雅黑"/>
                <a:cs typeface="微软雅黑"/>
              </a:rPr>
              <a:t>区域</a:t>
            </a:r>
            <a:r>
              <a:rPr sz="2000" spc="-10" dirty="0">
                <a:latin typeface="微软雅黑"/>
                <a:cs typeface="微软雅黑"/>
              </a:rPr>
              <a:t>内</a:t>
            </a:r>
            <a:r>
              <a:rPr sz="2000" dirty="0">
                <a:latin typeface="微软雅黑"/>
                <a:cs typeface="微软雅黑"/>
              </a:rPr>
              <a:t>发 生安全事故</a:t>
            </a:r>
            <a:endParaRPr sz="2000">
              <a:latin typeface="微软雅黑"/>
              <a:cs typeface="微软雅黑"/>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57308" y="513197"/>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99491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737207"/>
            <a:ext cx="3886200" cy="1855470"/>
          </a:xfrm>
          <a:prstGeom prst="rect">
            <a:avLst/>
          </a:prstGeom>
        </p:spPr>
        <p:txBody>
          <a:bodyPr vert="horz" wrap="square" lIns="0" tIns="165100" rIns="0" bIns="0" rtlCol="0">
            <a:spAutoFit/>
          </a:bodyPr>
          <a:lstStyle/>
          <a:p>
            <a:pPr marL="722630" algn="just">
              <a:lnSpc>
                <a:spcPct val="100000"/>
              </a:lnSpc>
              <a:spcBef>
                <a:spcPts val="1300"/>
              </a:spcBef>
            </a:pPr>
            <a:r>
              <a:rPr sz="2000" dirty="0">
                <a:solidFill>
                  <a:srgbClr val="FF0000"/>
                </a:solidFill>
                <a:latin typeface="微软雅黑"/>
                <a:cs typeface="微软雅黑"/>
              </a:rPr>
              <a:t>第二级（</a:t>
            </a:r>
            <a:r>
              <a:rPr sz="2000" spc="-30" dirty="0">
                <a:solidFill>
                  <a:srgbClr val="FF0000"/>
                </a:solidFill>
                <a:latin typeface="微软雅黑"/>
                <a:cs typeface="微软雅黑"/>
              </a:rPr>
              <a:t> </a:t>
            </a:r>
            <a:r>
              <a:rPr sz="2000" dirty="0">
                <a:solidFill>
                  <a:srgbClr val="FF0000"/>
                </a:solidFill>
                <a:latin typeface="微软雅黑"/>
                <a:cs typeface="微软雅黑"/>
              </a:rPr>
              <a:t>—￥2000）</a:t>
            </a:r>
            <a:endParaRPr sz="2000">
              <a:latin typeface="微软雅黑"/>
              <a:cs typeface="微软雅黑"/>
            </a:endParaRPr>
          </a:p>
          <a:p>
            <a:pPr marL="12700" marR="5080" algn="just">
              <a:lnSpc>
                <a:spcPct val="150100"/>
              </a:lnSpc>
            </a:pPr>
            <a:r>
              <a:rPr sz="2000" dirty="0">
                <a:latin typeface="微软雅黑"/>
                <a:cs typeface="微软雅黑"/>
              </a:rPr>
              <a:t>25、私自改变、改造实验</a:t>
            </a:r>
            <a:r>
              <a:rPr sz="2000" spc="-15" dirty="0">
                <a:latin typeface="微软雅黑"/>
                <a:cs typeface="微软雅黑"/>
              </a:rPr>
              <a:t>室</a:t>
            </a:r>
            <a:r>
              <a:rPr sz="2000" dirty="0">
                <a:latin typeface="微软雅黑"/>
                <a:cs typeface="微软雅黑"/>
              </a:rPr>
              <a:t>内布局 或对安全设施、设备进</a:t>
            </a:r>
            <a:r>
              <a:rPr sz="2000" spc="-15" dirty="0">
                <a:latin typeface="微软雅黑"/>
                <a:cs typeface="微软雅黑"/>
              </a:rPr>
              <a:t>行</a:t>
            </a:r>
            <a:r>
              <a:rPr sz="2000" dirty="0">
                <a:latin typeface="微软雅黑"/>
                <a:cs typeface="微软雅黑"/>
              </a:rPr>
              <a:t>拆改</a:t>
            </a:r>
            <a:r>
              <a:rPr sz="2000" spc="-15" dirty="0">
                <a:latin typeface="微软雅黑"/>
                <a:cs typeface="微软雅黑"/>
              </a:rPr>
              <a:t>从</a:t>
            </a:r>
            <a:r>
              <a:rPr sz="2000" dirty="0">
                <a:latin typeface="微软雅黑"/>
                <a:cs typeface="微软雅黑"/>
              </a:rPr>
              <a:t>而 造成重大安全隐患</a:t>
            </a:r>
            <a:endParaRPr sz="2000">
              <a:latin typeface="微软雅黑"/>
              <a:cs typeface="微软雅黑"/>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10042" y="514404"/>
            <a:ext cx="3986542"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30708" y="1363980"/>
            <a:ext cx="4084320" cy="258318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13715" y="1436808"/>
            <a:ext cx="3886200" cy="2312670"/>
          </a:xfrm>
          <a:prstGeom prst="rect">
            <a:avLst/>
          </a:prstGeom>
        </p:spPr>
        <p:txBody>
          <a:bodyPr vert="horz" wrap="square" lIns="0" tIns="165100" rIns="0" bIns="0" rtlCol="0">
            <a:spAutoFit/>
          </a:bodyPr>
          <a:lstStyle/>
          <a:p>
            <a:pPr marL="722630" algn="just">
              <a:lnSpc>
                <a:spcPct val="100000"/>
              </a:lnSpc>
              <a:spcBef>
                <a:spcPts val="1300"/>
              </a:spcBef>
            </a:pPr>
            <a:r>
              <a:rPr sz="2000" dirty="0">
                <a:solidFill>
                  <a:srgbClr val="FF0000"/>
                </a:solidFill>
                <a:latin typeface="微软雅黑"/>
                <a:cs typeface="微软雅黑"/>
              </a:rPr>
              <a:t>第二级</a:t>
            </a:r>
            <a:r>
              <a:rPr sz="2000" spc="5" dirty="0">
                <a:solidFill>
                  <a:srgbClr val="FF0000"/>
                </a:solidFill>
                <a:latin typeface="微软雅黑"/>
                <a:cs typeface="微软雅黑"/>
              </a:rPr>
              <a:t>（</a:t>
            </a:r>
            <a:r>
              <a:rPr sz="2000" spc="-30" dirty="0">
                <a:solidFill>
                  <a:srgbClr val="FF0000"/>
                </a:solidFill>
                <a:latin typeface="微软雅黑"/>
                <a:cs typeface="微软雅黑"/>
              </a:rPr>
              <a:t> </a:t>
            </a:r>
            <a:r>
              <a:rPr sz="2000" dirty="0">
                <a:solidFill>
                  <a:srgbClr val="FF0000"/>
                </a:solidFill>
                <a:latin typeface="微软雅黑"/>
                <a:cs typeface="微软雅黑"/>
              </a:rPr>
              <a:t>—￥2000）</a:t>
            </a:r>
            <a:endParaRPr sz="2000">
              <a:latin typeface="微软雅黑"/>
              <a:cs typeface="微软雅黑"/>
            </a:endParaRPr>
          </a:p>
          <a:p>
            <a:pPr marL="12700" marR="5080" algn="just">
              <a:lnSpc>
                <a:spcPct val="150000"/>
              </a:lnSpc>
            </a:pPr>
            <a:r>
              <a:rPr sz="2000" dirty="0">
                <a:latin typeface="微软雅黑"/>
                <a:cs typeface="微软雅黑"/>
              </a:rPr>
              <a:t>26、暴力抗拒政府部门、</a:t>
            </a:r>
            <a:r>
              <a:rPr sz="2000" spc="-15" dirty="0">
                <a:latin typeface="微软雅黑"/>
                <a:cs typeface="微软雅黑"/>
              </a:rPr>
              <a:t>学</a:t>
            </a:r>
            <a:r>
              <a:rPr sz="2000" dirty="0">
                <a:latin typeface="微软雅黑"/>
                <a:cs typeface="微软雅黑"/>
              </a:rPr>
              <a:t>校职能 部门、本单位日常安全</a:t>
            </a:r>
            <a:r>
              <a:rPr sz="2000" spc="-15" dirty="0">
                <a:latin typeface="微软雅黑"/>
                <a:cs typeface="微软雅黑"/>
              </a:rPr>
              <a:t>管</a:t>
            </a:r>
            <a:r>
              <a:rPr sz="2000" dirty="0">
                <a:latin typeface="微软雅黑"/>
                <a:cs typeface="微软雅黑"/>
              </a:rPr>
              <a:t>理和</a:t>
            </a:r>
            <a:r>
              <a:rPr sz="2000" spc="-15" dirty="0">
                <a:latin typeface="微软雅黑"/>
                <a:cs typeface="微软雅黑"/>
              </a:rPr>
              <a:t>检</a:t>
            </a:r>
            <a:r>
              <a:rPr sz="2000" dirty="0">
                <a:latin typeface="微软雅黑"/>
                <a:cs typeface="微软雅黑"/>
              </a:rPr>
              <a:t>查 的，或对相关工作人员</a:t>
            </a:r>
            <a:r>
              <a:rPr sz="2000" spc="-15" dirty="0">
                <a:latin typeface="微软雅黑"/>
                <a:cs typeface="微软雅黑"/>
              </a:rPr>
              <a:t>进</a:t>
            </a:r>
            <a:r>
              <a:rPr sz="2000" dirty="0">
                <a:latin typeface="微软雅黑"/>
                <a:cs typeface="微软雅黑"/>
              </a:rPr>
              <a:t>行人</a:t>
            </a:r>
            <a:r>
              <a:rPr sz="2000" spc="-15" dirty="0">
                <a:latin typeface="微软雅黑"/>
                <a:cs typeface="微软雅黑"/>
              </a:rPr>
              <a:t>身</a:t>
            </a:r>
            <a:r>
              <a:rPr sz="2000" dirty="0">
                <a:latin typeface="微软雅黑"/>
                <a:cs typeface="微软雅黑"/>
              </a:rPr>
              <a:t>攻 击或侮辱</a:t>
            </a:r>
            <a:endParaRPr sz="2000">
              <a:latin typeface="微软雅黑"/>
              <a:cs typeface="微软雅黑"/>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55968"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02123" y="1647444"/>
            <a:ext cx="4084320" cy="2013204"/>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85690" y="1664137"/>
            <a:ext cx="3825240" cy="1855470"/>
          </a:xfrm>
          <a:prstGeom prst="rect">
            <a:avLst/>
          </a:prstGeom>
        </p:spPr>
        <p:txBody>
          <a:bodyPr vert="horz" wrap="square" lIns="0" tIns="165100" rIns="0" bIns="0" rtlCol="0">
            <a:spAutoFit/>
          </a:bodyPr>
          <a:lstStyle/>
          <a:p>
            <a:pPr marL="759460">
              <a:lnSpc>
                <a:spcPct val="100000"/>
              </a:lnSpc>
              <a:spcBef>
                <a:spcPts val="1300"/>
              </a:spcBef>
            </a:pPr>
            <a:r>
              <a:rPr sz="2000" dirty="0">
                <a:solidFill>
                  <a:srgbClr val="FF0000"/>
                </a:solidFill>
                <a:latin typeface="微软雅黑"/>
                <a:cs typeface="微软雅黑"/>
              </a:rPr>
              <a:t>第一级（—￥4000）</a:t>
            </a:r>
            <a:endParaRPr sz="2000">
              <a:latin typeface="微软雅黑"/>
              <a:cs typeface="微软雅黑"/>
            </a:endParaRPr>
          </a:p>
          <a:p>
            <a:pPr marL="12700">
              <a:lnSpc>
                <a:spcPct val="100000"/>
              </a:lnSpc>
              <a:spcBef>
                <a:spcPts val="1200"/>
              </a:spcBef>
            </a:pPr>
            <a:r>
              <a:rPr sz="2000" dirty="0">
                <a:latin typeface="微软雅黑"/>
                <a:cs typeface="微软雅黑"/>
              </a:rPr>
              <a:t>27、给学校或他人财产造</a:t>
            </a:r>
            <a:r>
              <a:rPr sz="2000" spc="-15" dirty="0">
                <a:latin typeface="微软雅黑"/>
                <a:cs typeface="微软雅黑"/>
              </a:rPr>
              <a:t>成</a:t>
            </a:r>
            <a:r>
              <a:rPr sz="2000" dirty="0">
                <a:latin typeface="微软雅黑"/>
                <a:cs typeface="微软雅黑"/>
              </a:rPr>
              <a:t>损失</a:t>
            </a:r>
            <a:endParaRPr sz="2000">
              <a:latin typeface="微软雅黑"/>
              <a:cs typeface="微软雅黑"/>
            </a:endParaRPr>
          </a:p>
          <a:p>
            <a:pPr marL="12700" marR="5080">
              <a:lnSpc>
                <a:spcPct val="150000"/>
              </a:lnSpc>
              <a:spcBef>
                <a:spcPts val="5"/>
              </a:spcBef>
            </a:pPr>
            <a:r>
              <a:rPr sz="2000" dirty="0">
                <a:latin typeface="微软雅黑"/>
                <a:cs typeface="微软雅黑"/>
              </a:rPr>
              <a:t>（50000元以上），或有人</a:t>
            </a:r>
            <a:r>
              <a:rPr sz="2000" spc="-15" dirty="0">
                <a:latin typeface="微软雅黑"/>
                <a:cs typeface="微软雅黑"/>
              </a:rPr>
              <a:t>员</a:t>
            </a:r>
            <a:r>
              <a:rPr sz="2000" dirty="0">
                <a:latin typeface="微软雅黑"/>
                <a:cs typeface="微软雅黑"/>
              </a:rPr>
              <a:t>受重 伤以上后果</a:t>
            </a:r>
            <a:endParaRPr sz="2000">
              <a:latin typeface="微软雅黑"/>
              <a:cs typeface="微软雅黑"/>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75585"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62711" y="1149096"/>
            <a:ext cx="4082796" cy="3011423"/>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45414" y="1207342"/>
            <a:ext cx="4091940" cy="2769235"/>
          </a:xfrm>
          <a:prstGeom prst="rect">
            <a:avLst/>
          </a:prstGeom>
        </p:spPr>
        <p:txBody>
          <a:bodyPr vert="horz" wrap="square" lIns="0" tIns="164465" rIns="0" bIns="0" rtlCol="0">
            <a:spAutoFit/>
          </a:bodyPr>
          <a:lstStyle/>
          <a:p>
            <a:pPr marL="722630">
              <a:lnSpc>
                <a:spcPct val="100000"/>
              </a:lnSpc>
              <a:spcBef>
                <a:spcPts val="1295"/>
              </a:spcBef>
            </a:pPr>
            <a:r>
              <a:rPr sz="2000" dirty="0">
                <a:solidFill>
                  <a:srgbClr val="FF0000"/>
                </a:solidFill>
                <a:latin typeface="微软雅黑"/>
                <a:cs typeface="微软雅黑"/>
              </a:rPr>
              <a:t>第一级（</a:t>
            </a:r>
            <a:r>
              <a:rPr sz="2000" spc="-25" dirty="0">
                <a:solidFill>
                  <a:srgbClr val="FF0000"/>
                </a:solidFill>
                <a:latin typeface="微软雅黑"/>
                <a:cs typeface="微软雅黑"/>
              </a:rPr>
              <a:t> </a:t>
            </a:r>
            <a:r>
              <a:rPr sz="2000" dirty="0">
                <a:solidFill>
                  <a:srgbClr val="FF0000"/>
                </a:solidFill>
                <a:latin typeface="微软雅黑"/>
                <a:cs typeface="微软雅黑"/>
              </a:rPr>
              <a:t>—￥4000）</a:t>
            </a:r>
            <a:endParaRPr sz="2000">
              <a:latin typeface="微软雅黑"/>
              <a:cs typeface="微软雅黑"/>
            </a:endParaRPr>
          </a:p>
          <a:p>
            <a:pPr marL="12700" marR="5080">
              <a:lnSpc>
                <a:spcPct val="150000"/>
              </a:lnSpc>
              <a:spcBef>
                <a:spcPts val="5"/>
              </a:spcBef>
            </a:pPr>
            <a:r>
              <a:rPr sz="2000" spc="-5" dirty="0">
                <a:latin typeface="微软雅黑"/>
                <a:cs typeface="微软雅黑"/>
              </a:rPr>
              <a:t>28</a:t>
            </a:r>
            <a:r>
              <a:rPr sz="2000" dirty="0">
                <a:latin typeface="微软雅黑"/>
                <a:cs typeface="微软雅黑"/>
              </a:rPr>
              <a:t>、发生造成人员伤亡或</a:t>
            </a:r>
            <a:r>
              <a:rPr sz="2000" spc="-10" dirty="0">
                <a:latin typeface="微软雅黑"/>
                <a:cs typeface="微软雅黑"/>
              </a:rPr>
              <a:t>财</a:t>
            </a:r>
            <a:r>
              <a:rPr sz="2000" dirty="0">
                <a:latin typeface="微软雅黑"/>
                <a:cs typeface="微软雅黑"/>
              </a:rPr>
              <a:t>产损失 的实验室安全事故后，</a:t>
            </a:r>
            <a:r>
              <a:rPr sz="2000" spc="-15" dirty="0">
                <a:latin typeface="微软雅黑"/>
                <a:cs typeface="微软雅黑"/>
              </a:rPr>
              <a:t>未</a:t>
            </a:r>
            <a:r>
              <a:rPr sz="2000" dirty="0">
                <a:latin typeface="微软雅黑"/>
                <a:cs typeface="微软雅黑"/>
              </a:rPr>
              <a:t>立即</a:t>
            </a:r>
            <a:r>
              <a:rPr sz="2000" spc="-15" dirty="0">
                <a:latin typeface="微软雅黑"/>
                <a:cs typeface="微软雅黑"/>
              </a:rPr>
              <a:t>组</a:t>
            </a:r>
            <a:r>
              <a:rPr sz="2000" dirty="0">
                <a:latin typeface="微软雅黑"/>
                <a:cs typeface="微软雅黑"/>
              </a:rPr>
              <a:t>织 救援、</a:t>
            </a:r>
            <a:r>
              <a:rPr sz="2000" spc="-15" dirty="0">
                <a:latin typeface="微软雅黑"/>
                <a:cs typeface="微软雅黑"/>
              </a:rPr>
              <a:t>未</a:t>
            </a:r>
            <a:r>
              <a:rPr sz="2000" dirty="0">
                <a:latin typeface="微软雅黑"/>
                <a:cs typeface="微软雅黑"/>
              </a:rPr>
              <a:t>采</a:t>
            </a:r>
            <a:r>
              <a:rPr sz="2000" spc="-15" dirty="0">
                <a:latin typeface="微软雅黑"/>
                <a:cs typeface="微软雅黑"/>
              </a:rPr>
              <a:t>取</a:t>
            </a:r>
            <a:r>
              <a:rPr sz="2000" dirty="0">
                <a:latin typeface="微软雅黑"/>
                <a:cs typeface="微软雅黑"/>
              </a:rPr>
              <a:t>处置措</a:t>
            </a:r>
            <a:r>
              <a:rPr sz="2000" spc="-15" dirty="0">
                <a:latin typeface="微软雅黑"/>
                <a:cs typeface="微软雅黑"/>
              </a:rPr>
              <a:t>施</a:t>
            </a:r>
            <a:r>
              <a:rPr sz="2000" dirty="0">
                <a:latin typeface="微软雅黑"/>
                <a:cs typeface="微软雅黑"/>
              </a:rPr>
              <a:t>、</a:t>
            </a:r>
            <a:r>
              <a:rPr sz="2000" spc="-15" dirty="0">
                <a:latin typeface="微软雅黑"/>
                <a:cs typeface="微软雅黑"/>
              </a:rPr>
              <a:t>隐</a:t>
            </a:r>
            <a:r>
              <a:rPr sz="2000" dirty="0">
                <a:latin typeface="微软雅黑"/>
                <a:cs typeface="微软雅黑"/>
              </a:rPr>
              <a:t>瞒不报， 或未及时向学校相关部</a:t>
            </a:r>
            <a:r>
              <a:rPr sz="2000" spc="-15" dirty="0">
                <a:latin typeface="微软雅黑"/>
                <a:cs typeface="微软雅黑"/>
              </a:rPr>
              <a:t>门</a:t>
            </a:r>
            <a:r>
              <a:rPr sz="2000" dirty="0">
                <a:latin typeface="微软雅黑"/>
                <a:cs typeface="微软雅黑"/>
              </a:rPr>
              <a:t>报告</a:t>
            </a:r>
            <a:r>
              <a:rPr sz="2000" spc="-15" dirty="0">
                <a:latin typeface="微软雅黑"/>
                <a:cs typeface="微软雅黑"/>
              </a:rPr>
              <a:t>，</a:t>
            </a:r>
            <a:r>
              <a:rPr sz="2000" dirty="0">
                <a:latin typeface="微软雅黑"/>
                <a:cs typeface="微软雅黑"/>
              </a:rPr>
              <a:t>或 不如实反映事故情况</a:t>
            </a:r>
            <a:endParaRPr sz="2000">
              <a:latin typeface="微软雅黑"/>
              <a:cs typeface="微软雅黑"/>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D7E0E2A-7E92-468F-8A7D-187616620035}"/>
              </a:ext>
            </a:extLst>
          </p:cNvPr>
          <p:cNvSpPr>
            <a:spLocks noGrp="1"/>
          </p:cNvSpPr>
          <p:nvPr>
            <p:ph type="title"/>
          </p:nvPr>
        </p:nvSpPr>
        <p:spPr>
          <a:xfrm>
            <a:off x="456300" y="0"/>
            <a:ext cx="8226900" cy="510311"/>
          </a:xfrm>
        </p:spPr>
        <p:txBody>
          <a:bodyPr/>
          <a:lstStyle/>
          <a:p>
            <a:r>
              <a:rPr lang="zh-CN" altLang="en-US" sz="2000" spc="0" dirty="0">
                <a:solidFill>
                  <a:srgbClr val="A6262D"/>
                </a:solidFill>
              </a:rPr>
              <a:t>一、实验室简介</a:t>
            </a:r>
          </a:p>
        </p:txBody>
      </p:sp>
      <p:sp>
        <p:nvSpPr>
          <p:cNvPr id="3" name="内容占位符 2">
            <a:extLst>
              <a:ext uri="{FF2B5EF4-FFF2-40B4-BE49-F238E27FC236}">
                <a16:creationId xmlns:a16="http://schemas.microsoft.com/office/drawing/2014/main" id="{8EB3240E-531E-409B-8473-9908B9ACCB3F}"/>
              </a:ext>
            </a:extLst>
          </p:cNvPr>
          <p:cNvSpPr>
            <a:spLocks noGrp="1"/>
          </p:cNvSpPr>
          <p:nvPr>
            <p:ph sz="half" idx="1"/>
          </p:nvPr>
        </p:nvSpPr>
        <p:spPr>
          <a:xfrm>
            <a:off x="456300" y="666800"/>
            <a:ext cx="3882600" cy="3945022"/>
          </a:xfrm>
        </p:spPr>
        <p:txBody>
          <a:bodyPr>
            <a:normAutofit/>
          </a:bodyPr>
          <a:lstStyle/>
          <a:p>
            <a:pPr marL="342900" indent="-342900">
              <a:buFont typeface="+mj-ea"/>
              <a:buAutoNum type="circleNumDbPlain" startAt="2"/>
            </a:pPr>
            <a:r>
              <a:rPr lang="zh-CN" altLang="en-US" sz="1400" b="1" dirty="0">
                <a:solidFill>
                  <a:schemeClr val="tx1"/>
                </a:solidFill>
                <a:latin typeface="微软雅黑" panose="020B0503020204020204" pitchFamily="34" charset="-122"/>
                <a:ea typeface="微软雅黑" panose="020B0503020204020204" pitchFamily="34" charset="-122"/>
              </a:rPr>
              <a:t>邦威大型结构试验系统</a:t>
            </a:r>
            <a:r>
              <a:rPr lang="en-US" altLang="zh-CN" sz="1400" dirty="0">
                <a:solidFill>
                  <a:srgbClr val="FF0000"/>
                </a:solidFill>
              </a:rPr>
              <a:t>【</a:t>
            </a:r>
            <a:r>
              <a:rPr lang="zh-CN" altLang="en-US" sz="1400" dirty="0">
                <a:solidFill>
                  <a:srgbClr val="FF0000"/>
                </a:solidFill>
              </a:rPr>
              <a:t>培</a:t>
            </a:r>
            <a:r>
              <a:rPr lang="en-US" altLang="zh-CN" sz="1400" dirty="0">
                <a:solidFill>
                  <a:srgbClr val="FF0000"/>
                </a:solidFill>
              </a:rPr>
              <a:t>】</a:t>
            </a:r>
          </a:p>
          <a:p>
            <a:pPr marL="0" indent="457200">
              <a:buNone/>
            </a:pPr>
            <a:r>
              <a:rPr lang="zh-CN" altLang="en-US" sz="1400" dirty="0">
                <a:solidFill>
                  <a:schemeClr val="tx1"/>
                </a:solidFill>
                <a:latin typeface="微软雅黑" panose="020B0503020204020204" pitchFamily="34" charset="-122"/>
                <a:ea typeface="微软雅黑" panose="020B0503020204020204" pitchFamily="34" charset="-122"/>
              </a:rPr>
              <a:t>含</a:t>
            </a:r>
            <a:r>
              <a:rPr lang="en-US" altLang="zh-CN" sz="1400" dirty="0">
                <a:solidFill>
                  <a:schemeClr val="tx1"/>
                </a:solidFill>
                <a:latin typeface="微软雅黑" panose="020B0503020204020204" pitchFamily="34" charset="-122"/>
                <a:ea typeface="微软雅黑" panose="020B0503020204020204" pitchFamily="34" charset="-122"/>
              </a:rPr>
              <a:t>1200t</a:t>
            </a:r>
            <a:r>
              <a:rPr lang="zh-CN" altLang="en-US" sz="1400" dirty="0">
                <a:solidFill>
                  <a:schemeClr val="tx1"/>
                </a:solidFill>
                <a:latin typeface="微软雅黑" panose="020B0503020204020204" pitchFamily="34" charset="-122"/>
                <a:ea typeface="微软雅黑" panose="020B0503020204020204" pitchFamily="34" charset="-122"/>
              </a:rPr>
              <a:t>垂直加载系统和</a:t>
            </a:r>
            <a:r>
              <a:rPr lang="en-US" altLang="zh-CN" sz="1400" dirty="0">
                <a:solidFill>
                  <a:schemeClr val="tx1"/>
                </a:solidFill>
                <a:latin typeface="微软雅黑" panose="020B0503020204020204" pitchFamily="34" charset="-122"/>
                <a:ea typeface="微软雅黑" panose="020B0503020204020204" pitchFamily="34" charset="-122"/>
              </a:rPr>
              <a:t>200t</a:t>
            </a:r>
            <a:r>
              <a:rPr lang="zh-CN" altLang="en-US" sz="1400" dirty="0">
                <a:solidFill>
                  <a:schemeClr val="tx1"/>
                </a:solidFill>
                <a:latin typeface="微软雅黑" panose="020B0503020204020204" pitchFamily="34" charset="-122"/>
                <a:ea typeface="微软雅黑" panose="020B0503020204020204" pitchFamily="34" charset="-122"/>
              </a:rPr>
              <a:t>水平加载系统，可完成大尺寸结构及构件（如梁、柱、节点、墙、板等）的静力性能试验和低速疲劳试验，服务于土木工程领域的抗震、疲劳等科学研究。</a:t>
            </a:r>
          </a:p>
        </p:txBody>
      </p:sp>
      <p:sp>
        <p:nvSpPr>
          <p:cNvPr id="5" name="文本占位符 4">
            <a:extLst>
              <a:ext uri="{FF2B5EF4-FFF2-40B4-BE49-F238E27FC236}">
                <a16:creationId xmlns:a16="http://schemas.microsoft.com/office/drawing/2014/main" id="{615B01EC-A25E-4A6A-B993-97916E26ED2B}"/>
              </a:ext>
            </a:extLst>
          </p:cNvPr>
          <p:cNvSpPr>
            <a:spLocks noGrp="1"/>
          </p:cNvSpPr>
          <p:nvPr>
            <p:ph sz="half" idx="2"/>
          </p:nvPr>
        </p:nvSpPr>
        <p:spPr>
          <a:xfrm>
            <a:off x="4808700" y="666800"/>
            <a:ext cx="3882600" cy="3945022"/>
          </a:xfrm>
        </p:spPr>
        <p:txBody>
          <a:bodyPr>
            <a:normAutofit/>
          </a:bodyPr>
          <a:lstStyle/>
          <a:p>
            <a:pPr marL="342900" indent="-342900">
              <a:lnSpc>
                <a:spcPct val="140000"/>
              </a:lnSpc>
              <a:spcAft>
                <a:spcPts val="0"/>
              </a:spcAft>
              <a:buFont typeface="+mj-ea"/>
              <a:buAutoNum type="circleNumDbPlain" startAt="3"/>
            </a:pPr>
            <a:r>
              <a:rPr lang="zh-CN" altLang="en-US" sz="1400" b="1" dirty="0">
                <a:solidFill>
                  <a:schemeClr val="tx1"/>
                </a:solidFill>
                <a:latin typeface="微软雅黑" panose="020B0503020204020204" pitchFamily="34" charset="-122"/>
                <a:ea typeface="微软雅黑" panose="020B0503020204020204" pitchFamily="34" charset="-122"/>
              </a:rPr>
              <a:t>超高重型落锤试验机</a:t>
            </a:r>
            <a:r>
              <a:rPr lang="en-US" altLang="zh-CN" sz="1400" dirty="0">
                <a:solidFill>
                  <a:srgbClr val="FF0000"/>
                </a:solidFill>
                <a:latin typeface="微软雅黑" panose="020B0503020204020204" pitchFamily="34" charset="-122"/>
                <a:ea typeface="微软雅黑" panose="020B0503020204020204" pitchFamily="34" charset="-122"/>
              </a:rPr>
              <a:t>【</a:t>
            </a:r>
            <a:r>
              <a:rPr lang="zh-CN" altLang="en-US" sz="1400" dirty="0">
                <a:solidFill>
                  <a:srgbClr val="FF0000"/>
                </a:solidFill>
                <a:latin typeface="微软雅黑" panose="020B0503020204020204" pitchFamily="34" charset="-122"/>
                <a:ea typeface="微软雅黑" panose="020B0503020204020204" pitchFamily="34" charset="-122"/>
              </a:rPr>
              <a:t>培</a:t>
            </a:r>
            <a:r>
              <a:rPr lang="en-US" altLang="zh-CN" sz="1400" dirty="0">
                <a:solidFill>
                  <a:srgbClr val="FF0000"/>
                </a:solidFill>
                <a:latin typeface="微软雅黑" panose="020B0503020204020204" pitchFamily="34" charset="-122"/>
                <a:ea typeface="微软雅黑" panose="020B0503020204020204" pitchFamily="34" charset="-122"/>
              </a:rPr>
              <a:t>】</a:t>
            </a:r>
          </a:p>
          <a:p>
            <a:pPr marL="0" indent="457200">
              <a:lnSpc>
                <a:spcPct val="140000"/>
              </a:lnSpc>
              <a:spcAft>
                <a:spcPts val="0"/>
              </a:spcAft>
              <a:buNone/>
            </a:pPr>
            <a:r>
              <a:rPr lang="zh-CN" altLang="en-US" sz="1400" dirty="0">
                <a:solidFill>
                  <a:schemeClr val="tx1"/>
                </a:solidFill>
                <a:latin typeface="微软雅黑" panose="020B0503020204020204" pitchFamily="34" charset="-122"/>
                <a:ea typeface="微软雅黑" panose="020B0503020204020204" pitchFamily="34" charset="-122"/>
              </a:rPr>
              <a:t>落锤冲击试验机可用于钢筋混凝土梁、板构件</a:t>
            </a:r>
            <a:r>
              <a:rPr lang="en-US" altLang="zh-CN" sz="1400" dirty="0">
                <a:solidFill>
                  <a:schemeClr val="tx1"/>
                </a:solidFill>
                <a:latin typeface="微软雅黑" panose="020B0503020204020204" pitchFamily="34" charset="-122"/>
                <a:ea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rPr>
              <a:t>复合材料等的冲击试验，重锤提升释放，冲击构件使之变形，配合高速摄像机和动态采集仪观测构件的挠曲、开裂、断裂等破坏过程和变形损伤。</a:t>
            </a:r>
            <a:endParaRPr lang="en-US" altLang="zh-CN" sz="1400" dirty="0">
              <a:solidFill>
                <a:schemeClr val="tx1"/>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B85655B1-586A-47A3-B6AE-533D3300C7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3980" y="2571750"/>
            <a:ext cx="2876400" cy="2160000"/>
          </a:xfrm>
          <a:prstGeom prst="rect">
            <a:avLst/>
          </a:prstGeom>
        </p:spPr>
      </p:pic>
      <p:pic>
        <p:nvPicPr>
          <p:cNvPr id="9" name="图片 8">
            <a:extLst>
              <a:ext uri="{FF2B5EF4-FFF2-40B4-BE49-F238E27FC236}">
                <a16:creationId xmlns:a16="http://schemas.microsoft.com/office/drawing/2014/main" id="{2BDF03D6-4A14-49EF-8B9F-C821B5DAC7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600" y="2571750"/>
            <a:ext cx="2880000" cy="2160000"/>
          </a:xfrm>
          <a:prstGeom prst="rect">
            <a:avLst/>
          </a:prstGeom>
        </p:spPr>
      </p:pic>
    </p:spTree>
    <p:extLst>
      <p:ext uri="{BB962C8B-B14F-4D97-AF65-F5344CB8AC3E}">
        <p14:creationId xmlns:p14="http://schemas.microsoft.com/office/powerpoint/2010/main" val="1878226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64508" y="514404"/>
            <a:ext cx="4007492" cy="4464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764023" y="1013460"/>
            <a:ext cx="4084320" cy="328269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47971" y="978255"/>
            <a:ext cx="3886200" cy="3227070"/>
          </a:xfrm>
          <a:prstGeom prst="rect">
            <a:avLst/>
          </a:prstGeom>
        </p:spPr>
        <p:txBody>
          <a:bodyPr vert="horz" wrap="square" lIns="0" tIns="165100" rIns="0" bIns="0" rtlCol="0">
            <a:spAutoFit/>
          </a:bodyPr>
          <a:lstStyle/>
          <a:p>
            <a:pPr marL="758825">
              <a:lnSpc>
                <a:spcPct val="100000"/>
              </a:lnSpc>
              <a:spcBef>
                <a:spcPts val="1300"/>
              </a:spcBef>
            </a:pPr>
            <a:r>
              <a:rPr sz="2000" dirty="0">
                <a:solidFill>
                  <a:srgbClr val="FF0000"/>
                </a:solidFill>
                <a:latin typeface="微软雅黑"/>
                <a:cs typeface="微软雅黑"/>
              </a:rPr>
              <a:t>第一级（—￥4000）</a:t>
            </a:r>
            <a:endParaRPr sz="2000" dirty="0">
              <a:latin typeface="微软雅黑"/>
              <a:cs typeface="微软雅黑"/>
            </a:endParaRPr>
          </a:p>
          <a:p>
            <a:pPr marL="12700" marR="5080" algn="just">
              <a:lnSpc>
                <a:spcPct val="150000"/>
              </a:lnSpc>
            </a:pPr>
            <a:r>
              <a:rPr sz="2000" dirty="0">
                <a:latin typeface="微软雅黑"/>
                <a:cs typeface="微软雅黑"/>
              </a:rPr>
              <a:t>29、未经审批私自购买、</a:t>
            </a:r>
            <a:r>
              <a:rPr sz="2000" spc="-15" dirty="0">
                <a:latin typeface="微软雅黑"/>
                <a:cs typeface="微软雅黑"/>
              </a:rPr>
              <a:t>使</a:t>
            </a:r>
            <a:r>
              <a:rPr sz="2000" dirty="0">
                <a:latin typeface="微软雅黑"/>
                <a:cs typeface="微软雅黑"/>
              </a:rPr>
              <a:t>用或转 让剧毒化学品、易制毒</a:t>
            </a:r>
            <a:r>
              <a:rPr sz="2000" spc="-15" dirty="0">
                <a:latin typeface="微软雅黑"/>
                <a:cs typeface="微软雅黑"/>
              </a:rPr>
              <a:t>（</a:t>
            </a:r>
            <a:r>
              <a:rPr sz="2000" dirty="0">
                <a:latin typeface="微软雅黑"/>
                <a:cs typeface="微软雅黑"/>
              </a:rPr>
              <a:t>爆）</a:t>
            </a:r>
            <a:r>
              <a:rPr sz="2000" spc="-15" dirty="0">
                <a:latin typeface="微软雅黑"/>
                <a:cs typeface="微软雅黑"/>
              </a:rPr>
              <a:t>化</a:t>
            </a:r>
            <a:r>
              <a:rPr sz="2000" dirty="0">
                <a:latin typeface="微软雅黑"/>
                <a:cs typeface="微软雅黑"/>
              </a:rPr>
              <a:t>学 品、麻醉药品、精神药</a:t>
            </a:r>
            <a:r>
              <a:rPr sz="2000" spc="-15" dirty="0">
                <a:latin typeface="微软雅黑"/>
                <a:cs typeface="微软雅黑"/>
              </a:rPr>
              <a:t>品</a:t>
            </a:r>
            <a:r>
              <a:rPr sz="2000" dirty="0">
                <a:latin typeface="微软雅黑"/>
                <a:cs typeface="微软雅黑"/>
              </a:rPr>
              <a:t>、放</a:t>
            </a:r>
            <a:r>
              <a:rPr sz="2000" spc="-15" dirty="0">
                <a:latin typeface="微软雅黑"/>
                <a:cs typeface="微软雅黑"/>
              </a:rPr>
              <a:t>射</a:t>
            </a:r>
            <a:r>
              <a:rPr sz="2000" dirty="0">
                <a:latin typeface="微软雅黑"/>
                <a:cs typeface="微软雅黑"/>
              </a:rPr>
              <a:t>性 同位素，擅自将危险化</a:t>
            </a:r>
            <a:r>
              <a:rPr sz="2000" spc="-10" dirty="0">
                <a:latin typeface="微软雅黑"/>
                <a:cs typeface="微软雅黑"/>
              </a:rPr>
              <a:t>学</a:t>
            </a:r>
            <a:r>
              <a:rPr sz="2000" dirty="0">
                <a:latin typeface="微软雅黑"/>
                <a:cs typeface="微软雅黑"/>
              </a:rPr>
              <a:t>品带</a:t>
            </a:r>
            <a:r>
              <a:rPr sz="2000" spc="-10" dirty="0">
                <a:latin typeface="微软雅黑"/>
                <a:cs typeface="微软雅黑"/>
              </a:rPr>
              <a:t>离</a:t>
            </a:r>
            <a:r>
              <a:rPr sz="2000" spc="5" dirty="0">
                <a:latin typeface="微软雅黑"/>
                <a:cs typeface="微软雅黑"/>
              </a:rPr>
              <a:t>保 </a:t>
            </a:r>
            <a:r>
              <a:rPr sz="2000" dirty="0">
                <a:latin typeface="微软雅黑"/>
                <a:cs typeface="微软雅黑"/>
              </a:rPr>
              <a:t>管场所或使用国家禁止</a:t>
            </a:r>
            <a:r>
              <a:rPr sz="2000" spc="-15" dirty="0">
                <a:latin typeface="微软雅黑"/>
                <a:cs typeface="微软雅黑"/>
              </a:rPr>
              <a:t>使</a:t>
            </a:r>
            <a:r>
              <a:rPr sz="2000" dirty="0">
                <a:latin typeface="微软雅黑"/>
                <a:cs typeface="微软雅黑"/>
              </a:rPr>
              <a:t>用的</a:t>
            </a:r>
            <a:r>
              <a:rPr sz="2000" spc="-15" dirty="0">
                <a:latin typeface="微软雅黑"/>
                <a:cs typeface="微软雅黑"/>
              </a:rPr>
              <a:t>危</a:t>
            </a:r>
            <a:r>
              <a:rPr sz="2000" dirty="0">
                <a:latin typeface="微软雅黑"/>
                <a:cs typeface="微软雅黑"/>
              </a:rPr>
              <a:t>险 化学品</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88" y="0"/>
            <a:ext cx="9140825" cy="514349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903476" y="291211"/>
            <a:ext cx="7240905" cy="0"/>
          </a:xfrm>
          <a:custGeom>
            <a:avLst/>
            <a:gdLst/>
            <a:ahLst/>
            <a:cxnLst/>
            <a:rect l="l" t="t" r="r" b="b"/>
            <a:pathLst>
              <a:path w="7240905">
                <a:moveTo>
                  <a:pt x="0" y="0"/>
                </a:moveTo>
                <a:lnTo>
                  <a:pt x="7240524" y="0"/>
                </a:lnTo>
              </a:path>
            </a:pathLst>
          </a:custGeom>
          <a:ln w="57150">
            <a:solidFill>
              <a:srgbClr val="C00000"/>
            </a:solidFill>
          </a:ln>
        </p:spPr>
        <p:txBody>
          <a:bodyPr wrap="square" lIns="0" tIns="0" rIns="0" bIns="0" rtlCol="0"/>
          <a:lstStyle/>
          <a:p>
            <a:endParaRPr/>
          </a:p>
        </p:txBody>
      </p:sp>
      <p:sp>
        <p:nvSpPr>
          <p:cNvPr id="4" name="object 4"/>
          <p:cNvSpPr/>
          <p:nvPr/>
        </p:nvSpPr>
        <p:spPr>
          <a:xfrm>
            <a:off x="67867" y="44615"/>
            <a:ext cx="1779651" cy="43430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4984820"/>
            <a:ext cx="7440930" cy="0"/>
          </a:xfrm>
          <a:custGeom>
            <a:avLst/>
            <a:gdLst/>
            <a:ahLst/>
            <a:cxnLst/>
            <a:rect l="l" t="t" r="r" b="b"/>
            <a:pathLst>
              <a:path w="7440930">
                <a:moveTo>
                  <a:pt x="0" y="0"/>
                </a:moveTo>
                <a:lnTo>
                  <a:pt x="7440425" y="0"/>
                </a:lnTo>
              </a:path>
            </a:pathLst>
          </a:custGeom>
          <a:ln w="49033">
            <a:solidFill>
              <a:srgbClr val="C00000"/>
            </a:solidFill>
          </a:ln>
        </p:spPr>
        <p:txBody>
          <a:bodyPr wrap="square" lIns="0" tIns="0" rIns="0" bIns="0" rtlCol="0"/>
          <a:lstStyle/>
          <a:p>
            <a:endParaRPr/>
          </a:p>
        </p:txBody>
      </p:sp>
      <p:sp>
        <p:nvSpPr>
          <p:cNvPr id="6" name="object 6"/>
          <p:cNvSpPr/>
          <p:nvPr/>
        </p:nvSpPr>
        <p:spPr>
          <a:xfrm>
            <a:off x="7193280" y="4898135"/>
            <a:ext cx="1950719" cy="24536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629155" y="1627632"/>
            <a:ext cx="6198108" cy="2275332"/>
          </a:xfrm>
          <a:prstGeom prst="rect">
            <a:avLst/>
          </a:prstGeom>
          <a:blipFill>
            <a:blip r:embed="rId5" cstate="print"/>
            <a:stretch>
              <a:fillRect/>
            </a:stretch>
          </a:blipFill>
        </p:spPr>
        <p:txBody>
          <a:bodyPr wrap="square" lIns="0" tIns="0" rIns="0" bIns="0" rtlCol="0"/>
          <a:lstStyle/>
          <a:p>
            <a:pPr algn="ctr">
              <a:lnSpc>
                <a:spcPct val="150000"/>
              </a:lnSpc>
            </a:pPr>
            <a:r>
              <a:rPr lang="zh-CN" altLang="en-US" sz="4400" b="1" dirty="0">
                <a:solidFill>
                  <a:srgbClr val="C00000"/>
                </a:solidFill>
                <a:latin typeface="楷体" panose="02010609060101010101" pitchFamily="49" charset="-122"/>
                <a:ea typeface="楷体" panose="02010609060101010101" pitchFamily="49" charset="-122"/>
              </a:rPr>
              <a:t>安全无小事</a:t>
            </a:r>
            <a:endParaRPr lang="en-US" altLang="zh-CN" sz="4400" b="1" dirty="0">
              <a:solidFill>
                <a:srgbClr val="C00000"/>
              </a:solidFill>
              <a:latin typeface="楷体" panose="02010609060101010101" pitchFamily="49" charset="-122"/>
              <a:ea typeface="楷体" panose="02010609060101010101" pitchFamily="49" charset="-122"/>
            </a:endParaRPr>
          </a:p>
          <a:p>
            <a:pPr algn="ctr">
              <a:lnSpc>
                <a:spcPct val="150000"/>
              </a:lnSpc>
            </a:pPr>
            <a:r>
              <a:rPr lang="zh-CN" altLang="en-US" sz="4400" b="1" dirty="0">
                <a:solidFill>
                  <a:srgbClr val="C00000"/>
                </a:solidFill>
                <a:latin typeface="楷体" panose="02010609060101010101" pitchFamily="49" charset="-122"/>
                <a:ea typeface="楷体" panose="02010609060101010101" pitchFamily="49" charset="-122"/>
              </a:rPr>
              <a:t>生命大于天</a:t>
            </a:r>
            <a:endParaRPr sz="4400" b="1" dirty="0">
              <a:solidFill>
                <a:srgbClr val="C00000"/>
              </a:solidFill>
              <a:latin typeface="楷体" panose="02010609060101010101" pitchFamily="49" charset="-122"/>
              <a:ea typeface="楷体" panose="02010609060101010101" pitchFamily="49"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D7E0E2A-7E92-468F-8A7D-187616620035}"/>
              </a:ext>
            </a:extLst>
          </p:cNvPr>
          <p:cNvSpPr>
            <a:spLocks noGrp="1"/>
          </p:cNvSpPr>
          <p:nvPr>
            <p:ph type="title"/>
          </p:nvPr>
        </p:nvSpPr>
        <p:spPr>
          <a:xfrm>
            <a:off x="456300" y="0"/>
            <a:ext cx="8226900" cy="510311"/>
          </a:xfrm>
        </p:spPr>
        <p:txBody>
          <a:bodyPr/>
          <a:lstStyle/>
          <a:p>
            <a:r>
              <a:rPr lang="zh-CN" altLang="en-US" sz="2000" spc="0" dirty="0">
                <a:solidFill>
                  <a:srgbClr val="A6262D"/>
                </a:solidFill>
              </a:rPr>
              <a:t>一、实验室简介</a:t>
            </a:r>
          </a:p>
        </p:txBody>
      </p:sp>
      <p:sp>
        <p:nvSpPr>
          <p:cNvPr id="3" name="内容占位符 2">
            <a:extLst>
              <a:ext uri="{FF2B5EF4-FFF2-40B4-BE49-F238E27FC236}">
                <a16:creationId xmlns:a16="http://schemas.microsoft.com/office/drawing/2014/main" id="{8EB3240E-531E-409B-8473-9908B9ACCB3F}"/>
              </a:ext>
            </a:extLst>
          </p:cNvPr>
          <p:cNvSpPr>
            <a:spLocks noGrp="1"/>
          </p:cNvSpPr>
          <p:nvPr>
            <p:ph sz="half" idx="1"/>
          </p:nvPr>
        </p:nvSpPr>
        <p:spPr>
          <a:xfrm>
            <a:off x="456300" y="666800"/>
            <a:ext cx="3882600" cy="3945022"/>
          </a:xfrm>
        </p:spPr>
        <p:txBody>
          <a:bodyPr>
            <a:normAutofit/>
          </a:bodyPr>
          <a:lstStyle/>
          <a:p>
            <a:pPr marL="342900" indent="-342900">
              <a:buFont typeface="+mj-ea"/>
              <a:buAutoNum type="circleNumDbPlain" startAt="4"/>
            </a:pPr>
            <a:r>
              <a:rPr lang="zh-CN" altLang="en-US" sz="1400" b="1" dirty="0">
                <a:solidFill>
                  <a:schemeClr val="tx1"/>
                </a:solidFill>
                <a:latin typeface="微软雅黑" panose="020B0503020204020204" pitchFamily="34" charset="-122"/>
                <a:ea typeface="微软雅黑" panose="020B0503020204020204" pitchFamily="34" charset="-122"/>
              </a:rPr>
              <a:t>环境耦合加载试验系统</a:t>
            </a:r>
            <a:r>
              <a:rPr lang="en-US" altLang="zh-CN" sz="1400" dirty="0">
                <a:solidFill>
                  <a:srgbClr val="FF0000"/>
                </a:solidFill>
              </a:rPr>
              <a:t>【</a:t>
            </a:r>
            <a:r>
              <a:rPr lang="zh-CN" altLang="en-US" sz="1400" dirty="0">
                <a:solidFill>
                  <a:srgbClr val="FF0000"/>
                </a:solidFill>
              </a:rPr>
              <a:t>培</a:t>
            </a:r>
            <a:r>
              <a:rPr lang="en-US" altLang="zh-CN" sz="1400" dirty="0">
                <a:solidFill>
                  <a:srgbClr val="FF0000"/>
                </a:solidFill>
              </a:rPr>
              <a:t>】</a:t>
            </a:r>
          </a:p>
          <a:p>
            <a:pPr marL="0" indent="457200">
              <a:buNone/>
            </a:pPr>
            <a:r>
              <a:rPr lang="zh-CN" altLang="en-US" sz="1400" dirty="0">
                <a:solidFill>
                  <a:schemeClr val="tx1"/>
                </a:solidFill>
                <a:latin typeface="微软雅黑" panose="020B0503020204020204" pitchFamily="34" charset="-122"/>
                <a:ea typeface="微软雅黑" panose="020B0503020204020204" pitchFamily="34" charset="-122"/>
              </a:rPr>
              <a:t>模拟温度、湿度、光照、淋雨、吹风的自然环境，可与振动台、</a:t>
            </a:r>
            <a:r>
              <a:rPr lang="en-US" altLang="zh-CN" sz="1400" dirty="0">
                <a:solidFill>
                  <a:schemeClr val="tx1"/>
                </a:solidFill>
                <a:latin typeface="微软雅黑" panose="020B0503020204020204" pitchFamily="34" charset="-122"/>
                <a:ea typeface="微软雅黑" panose="020B0503020204020204" pitchFamily="34" charset="-122"/>
              </a:rPr>
              <a:t>MTS</a:t>
            </a:r>
            <a:r>
              <a:rPr lang="zh-CN" altLang="en-US" sz="1400" dirty="0">
                <a:solidFill>
                  <a:schemeClr val="tx1"/>
                </a:solidFill>
                <a:latin typeface="微软雅黑" panose="020B0503020204020204" pitchFamily="34" charset="-122"/>
                <a:ea typeface="微软雅黑" panose="020B0503020204020204" pitchFamily="34" charset="-122"/>
              </a:rPr>
              <a:t>作动器联合使用，对环境箱内的实验模型进行动、静态试验加载及结构响应测量，研究工程结构在自然极限环境条件下的承载能力、耐久性和疲劳寿命。</a:t>
            </a:r>
          </a:p>
        </p:txBody>
      </p:sp>
      <p:sp>
        <p:nvSpPr>
          <p:cNvPr id="5" name="文本占位符 4">
            <a:extLst>
              <a:ext uri="{FF2B5EF4-FFF2-40B4-BE49-F238E27FC236}">
                <a16:creationId xmlns:a16="http://schemas.microsoft.com/office/drawing/2014/main" id="{615B01EC-A25E-4A6A-B993-97916E26ED2B}"/>
              </a:ext>
            </a:extLst>
          </p:cNvPr>
          <p:cNvSpPr>
            <a:spLocks noGrp="1"/>
          </p:cNvSpPr>
          <p:nvPr>
            <p:ph sz="half" idx="2"/>
          </p:nvPr>
        </p:nvSpPr>
        <p:spPr>
          <a:xfrm>
            <a:off x="4808700" y="666800"/>
            <a:ext cx="3882600" cy="3945022"/>
          </a:xfrm>
        </p:spPr>
        <p:txBody>
          <a:bodyPr>
            <a:normAutofit/>
          </a:bodyPr>
          <a:lstStyle/>
          <a:p>
            <a:pPr marL="342900" indent="-342900">
              <a:lnSpc>
                <a:spcPct val="140000"/>
              </a:lnSpc>
              <a:spcAft>
                <a:spcPts val="0"/>
              </a:spcAft>
              <a:buFont typeface="+mj-ea"/>
              <a:buAutoNum type="circleNumDbPlain" startAt="5"/>
            </a:pPr>
            <a:r>
              <a:rPr lang="zh-CN" altLang="en-US" sz="1400" b="1" dirty="0">
                <a:solidFill>
                  <a:schemeClr val="tx1"/>
                </a:solidFill>
                <a:latin typeface="微软雅黑" panose="020B0503020204020204" pitchFamily="34" charset="-122"/>
                <a:ea typeface="微软雅黑" panose="020B0503020204020204" pitchFamily="34" charset="-122"/>
              </a:rPr>
              <a:t>地震模拟振动台</a:t>
            </a:r>
            <a:r>
              <a:rPr lang="en-US" altLang="zh-CN" sz="1400" dirty="0">
                <a:solidFill>
                  <a:srgbClr val="FF0000"/>
                </a:solidFill>
                <a:latin typeface="微软雅黑" panose="020B0503020204020204" pitchFamily="34" charset="-122"/>
                <a:ea typeface="微软雅黑" panose="020B0503020204020204" pitchFamily="34" charset="-122"/>
              </a:rPr>
              <a:t>【</a:t>
            </a:r>
            <a:r>
              <a:rPr lang="zh-CN" altLang="en-US" sz="1400" dirty="0">
                <a:solidFill>
                  <a:srgbClr val="FF0000"/>
                </a:solidFill>
                <a:latin typeface="微软雅黑" panose="020B0503020204020204" pitchFamily="34" charset="-122"/>
                <a:ea typeface="微软雅黑" panose="020B0503020204020204" pitchFamily="34" charset="-122"/>
              </a:rPr>
              <a:t>培</a:t>
            </a:r>
            <a:r>
              <a:rPr lang="en-US" altLang="zh-CN" sz="1400" dirty="0">
                <a:solidFill>
                  <a:srgbClr val="FF0000"/>
                </a:solidFill>
                <a:latin typeface="微软雅黑" panose="020B0503020204020204" pitchFamily="34" charset="-122"/>
                <a:ea typeface="微软雅黑" panose="020B0503020204020204" pitchFamily="34" charset="-122"/>
              </a:rPr>
              <a:t>】</a:t>
            </a:r>
          </a:p>
          <a:p>
            <a:pPr marL="0" indent="457200">
              <a:lnSpc>
                <a:spcPct val="140000"/>
              </a:lnSpc>
              <a:spcAft>
                <a:spcPts val="0"/>
              </a:spcAft>
              <a:buNone/>
            </a:pPr>
            <a:r>
              <a:rPr lang="zh-CN" altLang="en-US" sz="1400" dirty="0">
                <a:solidFill>
                  <a:schemeClr val="tx1"/>
                </a:solidFill>
                <a:latin typeface="微软雅黑" panose="020B0503020204020204" pitchFamily="34" charset="-122"/>
                <a:ea typeface="微软雅黑" panose="020B0503020204020204" pitchFamily="34" charset="-122"/>
              </a:rPr>
              <a:t>用于房屋、桥梁、地下管线、地铁与特种结构、机电设备等的地震模拟试验。通过地震波模拟研究结构的地震反应和破坏机理，研究结构动力特性、设备抗震性能以及检验结构抗震措施等内容。</a:t>
            </a:r>
            <a:endParaRPr lang="en-US" altLang="zh-CN" sz="1400" dirty="0">
              <a:solidFill>
                <a:schemeClr val="tx1"/>
              </a:solidFill>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E875FE60-F222-415C-A844-829ACD644F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94" y="2800344"/>
            <a:ext cx="2640000" cy="1980000"/>
          </a:xfrm>
          <a:prstGeom prst="rect">
            <a:avLst/>
          </a:prstGeom>
        </p:spPr>
      </p:pic>
      <p:pic>
        <p:nvPicPr>
          <p:cNvPr id="10" name="图片 9">
            <a:extLst>
              <a:ext uri="{FF2B5EF4-FFF2-40B4-BE49-F238E27FC236}">
                <a16:creationId xmlns:a16="http://schemas.microsoft.com/office/drawing/2014/main" id="{9D13448D-F6E1-47BC-99E8-B850DB96C2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0503" y="2800344"/>
            <a:ext cx="2640000" cy="1980000"/>
          </a:xfrm>
          <a:prstGeom prst="rect">
            <a:avLst/>
          </a:prstGeom>
        </p:spPr>
      </p:pic>
    </p:spTree>
    <p:extLst>
      <p:ext uri="{BB962C8B-B14F-4D97-AF65-F5344CB8AC3E}">
        <p14:creationId xmlns:p14="http://schemas.microsoft.com/office/powerpoint/2010/main" val="2728145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D7E0E2A-7E92-468F-8A7D-187616620035}"/>
              </a:ext>
            </a:extLst>
          </p:cNvPr>
          <p:cNvSpPr>
            <a:spLocks noGrp="1"/>
          </p:cNvSpPr>
          <p:nvPr>
            <p:ph type="title"/>
          </p:nvPr>
        </p:nvSpPr>
        <p:spPr>
          <a:xfrm>
            <a:off x="456300" y="0"/>
            <a:ext cx="8226900" cy="510311"/>
          </a:xfrm>
        </p:spPr>
        <p:txBody>
          <a:bodyPr/>
          <a:lstStyle/>
          <a:p>
            <a:r>
              <a:rPr lang="zh-CN" altLang="en-US" sz="2000" spc="0" dirty="0">
                <a:solidFill>
                  <a:srgbClr val="A6262D"/>
                </a:solidFill>
              </a:rPr>
              <a:t>一、实验室简介</a:t>
            </a:r>
          </a:p>
        </p:txBody>
      </p:sp>
      <p:sp>
        <p:nvSpPr>
          <p:cNvPr id="3" name="内容占位符 2">
            <a:extLst>
              <a:ext uri="{FF2B5EF4-FFF2-40B4-BE49-F238E27FC236}">
                <a16:creationId xmlns:a16="http://schemas.microsoft.com/office/drawing/2014/main" id="{8EB3240E-531E-409B-8473-9908B9ACCB3F}"/>
              </a:ext>
            </a:extLst>
          </p:cNvPr>
          <p:cNvSpPr>
            <a:spLocks noGrp="1"/>
          </p:cNvSpPr>
          <p:nvPr>
            <p:ph sz="half" idx="1"/>
          </p:nvPr>
        </p:nvSpPr>
        <p:spPr>
          <a:xfrm>
            <a:off x="456300" y="666800"/>
            <a:ext cx="3882600" cy="3945022"/>
          </a:xfrm>
        </p:spPr>
        <p:txBody>
          <a:bodyPr>
            <a:normAutofit/>
          </a:bodyPr>
          <a:lstStyle/>
          <a:p>
            <a:pPr marL="342900" indent="-342900">
              <a:buFont typeface="+mj-ea"/>
              <a:buAutoNum type="circleNumDbPlain" startAt="6"/>
            </a:pPr>
            <a:r>
              <a:rPr lang="zh-CN" altLang="en-US" sz="1400" b="1" dirty="0">
                <a:solidFill>
                  <a:schemeClr val="tx1"/>
                </a:solidFill>
                <a:latin typeface="微软雅黑" panose="020B0503020204020204" pitchFamily="34" charset="-122"/>
                <a:ea typeface="微软雅黑" panose="020B0503020204020204" pitchFamily="34" charset="-122"/>
              </a:rPr>
              <a:t>高速摄像机</a:t>
            </a:r>
            <a:r>
              <a:rPr lang="en-US" altLang="zh-CN" sz="1400" dirty="0">
                <a:solidFill>
                  <a:srgbClr val="FF0000"/>
                </a:solidFill>
              </a:rPr>
              <a:t>【</a:t>
            </a:r>
            <a:r>
              <a:rPr lang="zh-CN" altLang="en-US" sz="1400" dirty="0">
                <a:solidFill>
                  <a:srgbClr val="FF0000"/>
                </a:solidFill>
              </a:rPr>
              <a:t>培</a:t>
            </a:r>
            <a:r>
              <a:rPr lang="en-US" altLang="zh-CN" sz="1400" dirty="0">
                <a:solidFill>
                  <a:srgbClr val="FF0000"/>
                </a:solidFill>
              </a:rPr>
              <a:t>】</a:t>
            </a:r>
          </a:p>
          <a:p>
            <a:pPr marL="0" indent="457200">
              <a:buNone/>
            </a:pPr>
            <a:r>
              <a:rPr lang="zh-CN" altLang="en-US" sz="1400" dirty="0">
                <a:solidFill>
                  <a:schemeClr val="tx1"/>
                </a:solidFill>
                <a:latin typeface="微软雅黑" panose="020B0503020204020204" pitchFamily="34" charset="-122"/>
                <a:ea typeface="微软雅黑" panose="020B0503020204020204" pitchFamily="34" charset="-122"/>
              </a:rPr>
              <a:t>千眼狼</a:t>
            </a:r>
            <a:r>
              <a:rPr lang="en-US" altLang="zh-CN" sz="1400" dirty="0">
                <a:solidFill>
                  <a:schemeClr val="tx1"/>
                </a:solidFill>
                <a:latin typeface="微软雅黑" panose="020B0503020204020204" pitchFamily="34" charset="-122"/>
                <a:ea typeface="微软雅黑" panose="020B0503020204020204" pitchFamily="34" charset="-122"/>
              </a:rPr>
              <a:t>X190</a:t>
            </a:r>
            <a:r>
              <a:rPr lang="zh-CN" altLang="en-US" sz="1400" dirty="0">
                <a:solidFill>
                  <a:schemeClr val="tx1"/>
                </a:solidFill>
                <a:latin typeface="微软雅黑" panose="020B0503020204020204" pitchFamily="34" charset="-122"/>
                <a:ea typeface="微软雅黑" panose="020B0503020204020204" pitchFamily="34" charset="-122"/>
              </a:rPr>
              <a:t>高性能高速摄像机是面向高精尖科研、国防领域、高速工业领域打造的高端高速摄像机，拥有强大的数据采集、存储及处理能力，数据带宽高达</a:t>
            </a:r>
            <a:r>
              <a:rPr lang="en-US" altLang="zh-CN" sz="1400" dirty="0">
                <a:solidFill>
                  <a:schemeClr val="tx1"/>
                </a:solidFill>
                <a:latin typeface="微软雅黑" panose="020B0503020204020204" pitchFamily="34" charset="-122"/>
                <a:ea typeface="微软雅黑" panose="020B0503020204020204" pitchFamily="34" charset="-122"/>
              </a:rPr>
              <a:t>16GB/s</a:t>
            </a:r>
            <a:r>
              <a:rPr lang="zh-CN" altLang="en-US" sz="1400" dirty="0">
                <a:solidFill>
                  <a:schemeClr val="tx1"/>
                </a:solidFill>
                <a:latin typeface="微软雅黑" panose="020B0503020204020204" pitchFamily="34" charset="-122"/>
                <a:ea typeface="微软雅黑" panose="020B0503020204020204" pitchFamily="34" charset="-122"/>
              </a:rPr>
              <a:t>，精准定格每一帧“关键瞬间”。</a:t>
            </a:r>
          </a:p>
        </p:txBody>
      </p:sp>
      <p:sp>
        <p:nvSpPr>
          <p:cNvPr id="5" name="文本占位符 4">
            <a:extLst>
              <a:ext uri="{FF2B5EF4-FFF2-40B4-BE49-F238E27FC236}">
                <a16:creationId xmlns:a16="http://schemas.microsoft.com/office/drawing/2014/main" id="{615B01EC-A25E-4A6A-B993-97916E26ED2B}"/>
              </a:ext>
            </a:extLst>
          </p:cNvPr>
          <p:cNvSpPr>
            <a:spLocks noGrp="1"/>
          </p:cNvSpPr>
          <p:nvPr>
            <p:ph sz="half" idx="2"/>
          </p:nvPr>
        </p:nvSpPr>
        <p:spPr>
          <a:xfrm>
            <a:off x="4808700" y="666800"/>
            <a:ext cx="3882600" cy="3945022"/>
          </a:xfrm>
        </p:spPr>
        <p:txBody>
          <a:bodyPr>
            <a:normAutofit/>
          </a:bodyPr>
          <a:lstStyle/>
          <a:p>
            <a:pPr marL="342900" indent="-342900">
              <a:lnSpc>
                <a:spcPct val="140000"/>
              </a:lnSpc>
              <a:spcAft>
                <a:spcPts val="0"/>
              </a:spcAft>
              <a:buFont typeface="+mj-ea"/>
              <a:buAutoNum type="circleNumDbPlain" startAt="7"/>
            </a:pPr>
            <a:r>
              <a:rPr lang="en-US" altLang="zh-CN" sz="1400" b="1" dirty="0">
                <a:solidFill>
                  <a:schemeClr val="tx1"/>
                </a:solidFill>
                <a:latin typeface="微软雅黑" panose="020B0503020204020204" pitchFamily="34" charset="-122"/>
                <a:ea typeface="微软雅黑" panose="020B0503020204020204" pitchFamily="34" charset="-122"/>
              </a:rPr>
              <a:t>NI</a:t>
            </a:r>
            <a:r>
              <a:rPr lang="zh-CN" altLang="en-US" sz="1400" b="1" dirty="0">
                <a:solidFill>
                  <a:schemeClr val="tx1"/>
                </a:solidFill>
                <a:latin typeface="微软雅黑" panose="020B0503020204020204" pitchFamily="34" charset="-122"/>
                <a:ea typeface="微软雅黑" panose="020B0503020204020204" pitchFamily="34" charset="-122"/>
              </a:rPr>
              <a:t>动态数据采集分析系统</a:t>
            </a:r>
            <a:r>
              <a:rPr lang="en-US" altLang="zh-CN" sz="1400" dirty="0">
                <a:solidFill>
                  <a:srgbClr val="FF0000"/>
                </a:solidFill>
                <a:latin typeface="微软雅黑" panose="020B0503020204020204" pitchFamily="34" charset="-122"/>
                <a:ea typeface="微软雅黑" panose="020B0503020204020204" pitchFamily="34" charset="-122"/>
              </a:rPr>
              <a:t>【</a:t>
            </a:r>
            <a:r>
              <a:rPr lang="zh-CN" altLang="en-US" sz="1400" dirty="0">
                <a:solidFill>
                  <a:srgbClr val="FF0000"/>
                </a:solidFill>
                <a:latin typeface="微软雅黑" panose="020B0503020204020204" pitchFamily="34" charset="-122"/>
                <a:ea typeface="微软雅黑" panose="020B0503020204020204" pitchFamily="34" charset="-122"/>
              </a:rPr>
              <a:t>培</a:t>
            </a:r>
            <a:r>
              <a:rPr lang="en-US" altLang="zh-CN" sz="1400" dirty="0">
                <a:solidFill>
                  <a:srgbClr val="FF0000"/>
                </a:solidFill>
                <a:latin typeface="微软雅黑" panose="020B0503020204020204" pitchFamily="34" charset="-122"/>
                <a:ea typeface="微软雅黑" panose="020B0503020204020204" pitchFamily="34" charset="-122"/>
              </a:rPr>
              <a:t>】</a:t>
            </a:r>
          </a:p>
          <a:p>
            <a:pPr marL="0" indent="457200">
              <a:lnSpc>
                <a:spcPct val="140000"/>
              </a:lnSpc>
              <a:spcAft>
                <a:spcPts val="0"/>
              </a:spcAft>
              <a:buNone/>
            </a:pPr>
            <a:r>
              <a:rPr lang="en-US" altLang="zh-CN" sz="1400" dirty="0">
                <a:solidFill>
                  <a:schemeClr val="tx1"/>
                </a:solidFill>
                <a:latin typeface="微软雅黑" panose="020B0503020204020204" pitchFamily="34" charset="-122"/>
                <a:ea typeface="微软雅黑" panose="020B0503020204020204" pitchFamily="34" charset="-122"/>
              </a:rPr>
              <a:t>NI</a:t>
            </a:r>
            <a:r>
              <a:rPr lang="zh-CN" altLang="en-US" sz="1400" dirty="0">
                <a:solidFill>
                  <a:schemeClr val="tx1"/>
                </a:solidFill>
                <a:latin typeface="微软雅黑" panose="020B0503020204020204" pitchFamily="34" charset="-122"/>
                <a:ea typeface="微软雅黑" panose="020B0503020204020204" pitchFamily="34" charset="-122"/>
              </a:rPr>
              <a:t>动态数据采集分析系统用于高精度、高频率的数据采集分析。采用模块化板卡设计，可用于诸如制造测试、军事和航空、机器监控、汽车研发、生产及工业测试等各种领域中。</a:t>
            </a:r>
            <a:endParaRPr lang="en-US" altLang="zh-CN" sz="1400" dirty="0">
              <a:solidFill>
                <a:schemeClr val="tx1"/>
              </a:solidFill>
              <a:latin typeface="微软雅黑" panose="020B0503020204020204" pitchFamily="34" charset="-122"/>
              <a:ea typeface="微软雅黑" panose="020B0503020204020204" pitchFamily="34" charset="-122"/>
            </a:endParaRPr>
          </a:p>
        </p:txBody>
      </p:sp>
      <p:pic>
        <p:nvPicPr>
          <p:cNvPr id="1026" name="Picture 2">
            <a:extLst>
              <a:ext uri="{FF2B5EF4-FFF2-40B4-BE49-F238E27FC236}">
                <a16:creationId xmlns:a16="http://schemas.microsoft.com/office/drawing/2014/main" id="{B427E3A7-59E6-49B9-AC71-21A9E97D50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902" y="2639311"/>
            <a:ext cx="331733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id="{C8A0E238-4435-4F2F-9501-24E8C3EACF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799" t="11902" r="12523" b="5602"/>
          <a:stretch>
            <a:fillRect/>
          </a:stretch>
        </p:blipFill>
        <p:spPr bwMode="auto">
          <a:xfrm>
            <a:off x="5308606" y="2639311"/>
            <a:ext cx="2882787"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665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D7E0E2A-7E92-468F-8A7D-187616620035}"/>
              </a:ext>
            </a:extLst>
          </p:cNvPr>
          <p:cNvSpPr>
            <a:spLocks noGrp="1"/>
          </p:cNvSpPr>
          <p:nvPr>
            <p:ph type="title"/>
          </p:nvPr>
        </p:nvSpPr>
        <p:spPr>
          <a:xfrm>
            <a:off x="456300" y="0"/>
            <a:ext cx="8226900" cy="510311"/>
          </a:xfrm>
        </p:spPr>
        <p:txBody>
          <a:bodyPr/>
          <a:lstStyle/>
          <a:p>
            <a:r>
              <a:rPr lang="zh-CN" altLang="en-US" sz="2000" spc="0" dirty="0">
                <a:solidFill>
                  <a:srgbClr val="A6262D"/>
                </a:solidFill>
              </a:rPr>
              <a:t>二、实验申请与设备预约</a:t>
            </a:r>
          </a:p>
        </p:txBody>
      </p:sp>
      <p:sp>
        <p:nvSpPr>
          <p:cNvPr id="3" name="内容占位符 2">
            <a:extLst>
              <a:ext uri="{FF2B5EF4-FFF2-40B4-BE49-F238E27FC236}">
                <a16:creationId xmlns:a16="http://schemas.microsoft.com/office/drawing/2014/main" id="{8EB3240E-531E-409B-8473-9908B9ACCB3F}"/>
              </a:ext>
            </a:extLst>
          </p:cNvPr>
          <p:cNvSpPr>
            <a:spLocks noGrp="1"/>
          </p:cNvSpPr>
          <p:nvPr>
            <p:ph sz="half" idx="1"/>
          </p:nvPr>
        </p:nvSpPr>
        <p:spPr>
          <a:xfrm>
            <a:off x="456300" y="666800"/>
            <a:ext cx="3882600" cy="4190890"/>
          </a:xfrm>
        </p:spPr>
        <p:txBody>
          <a:bodyPr>
            <a:normAutofit fontScale="92500" lnSpcReduction="20000"/>
          </a:bodyPr>
          <a:lstStyle/>
          <a:p>
            <a:pPr marL="0" indent="0" defTabSz="685800">
              <a:lnSpc>
                <a:spcPct val="140000"/>
              </a:lnSpc>
              <a:spcAft>
                <a:spcPts val="0"/>
              </a:spcAft>
              <a:buNone/>
            </a:pPr>
            <a:r>
              <a:rPr lang="en-US" altLang="zh-CN" sz="1700" b="1" dirty="0">
                <a:solidFill>
                  <a:srgbClr val="3333FF"/>
                </a:solidFill>
                <a:latin typeface="楷体" panose="02010609060101010101" pitchFamily="49" charset="-122"/>
                <a:ea typeface="楷体" panose="02010609060101010101" pitchFamily="49" charset="-122"/>
              </a:rPr>
              <a:t>1</a:t>
            </a:r>
            <a:r>
              <a:rPr lang="zh-CN" altLang="en-US" sz="1700" b="1" dirty="0">
                <a:solidFill>
                  <a:srgbClr val="3333FF"/>
                </a:solidFill>
                <a:latin typeface="楷体" panose="02010609060101010101" pitchFamily="49" charset="-122"/>
                <a:ea typeface="楷体" panose="02010609060101010101" pitchFamily="49" charset="-122"/>
              </a:rPr>
              <a:t>、实验申请流程</a:t>
            </a:r>
            <a:endParaRPr lang="en-US" altLang="zh-CN" sz="1700" b="1" dirty="0">
              <a:solidFill>
                <a:srgbClr val="3333FF"/>
              </a:solidFill>
              <a:latin typeface="楷体" panose="02010609060101010101" pitchFamily="49" charset="-122"/>
              <a:ea typeface="楷体" panose="02010609060101010101" pitchFamily="49" charset="-122"/>
            </a:endParaRPr>
          </a:p>
          <a:p>
            <a:pPr marL="342900" indent="-342900" defTabSz="685800">
              <a:lnSpc>
                <a:spcPct val="140000"/>
              </a:lnSpc>
              <a:spcAft>
                <a:spcPts val="0"/>
              </a:spcAft>
              <a:buFont typeface="+mj-ea"/>
              <a:buAutoNum type="circleNumDbPlain"/>
            </a:pPr>
            <a:r>
              <a:rPr lang="zh-CN" altLang="en-US" sz="1500" dirty="0">
                <a:solidFill>
                  <a:schemeClr val="tx1"/>
                </a:solidFill>
                <a:latin typeface="微软雅黑" panose="020B0503020204020204" pitchFamily="34" charset="-122"/>
                <a:ea typeface="微软雅黑" panose="020B0503020204020204" pitchFamily="34" charset="-122"/>
              </a:rPr>
              <a:t>依据研究内容，拟定切实可行的试验方案，</a:t>
            </a:r>
            <a:r>
              <a:rPr lang="zh-CN" altLang="en-US" sz="1500" dirty="0">
                <a:solidFill>
                  <a:srgbClr val="FF0000"/>
                </a:solidFill>
                <a:latin typeface="微软雅黑" panose="020B0503020204020204" pitchFamily="34" charset="-122"/>
                <a:ea typeface="微软雅黑" panose="020B0503020204020204" pitchFamily="34" charset="-122"/>
              </a:rPr>
              <a:t>主动声明试验风险。</a:t>
            </a:r>
            <a:endParaRPr lang="en-US" altLang="zh-CN" sz="1500" dirty="0">
              <a:solidFill>
                <a:srgbClr val="FF0000"/>
              </a:solidFill>
              <a:latin typeface="微软雅黑" panose="020B0503020204020204" pitchFamily="34" charset="-122"/>
              <a:ea typeface="微软雅黑" panose="020B0503020204020204" pitchFamily="34" charset="-122"/>
            </a:endParaRPr>
          </a:p>
          <a:p>
            <a:pPr marL="342900" indent="-342900" defTabSz="685800">
              <a:lnSpc>
                <a:spcPct val="140000"/>
              </a:lnSpc>
              <a:spcAft>
                <a:spcPts val="0"/>
              </a:spcAft>
              <a:buFont typeface="+mj-ea"/>
              <a:buAutoNum type="circleNumDbPlain"/>
            </a:pPr>
            <a:r>
              <a:rPr lang="zh-CN" altLang="en-US" sz="1500" dirty="0">
                <a:solidFill>
                  <a:schemeClr val="tx1"/>
                </a:solidFill>
                <a:latin typeface="微软雅黑" panose="020B0503020204020204" pitchFamily="34" charset="-122"/>
                <a:ea typeface="微软雅黑" panose="020B0503020204020204" pitchFamily="34" charset="-122"/>
              </a:rPr>
              <a:t>在</a:t>
            </a:r>
            <a:r>
              <a:rPr lang="zh-CN" altLang="en-US" sz="1500" dirty="0">
                <a:solidFill>
                  <a:srgbClr val="FF0000"/>
                </a:solidFill>
                <a:latin typeface="微软雅黑" panose="020B0503020204020204" pitchFamily="34" charset="-122"/>
                <a:ea typeface="微软雅黑" panose="020B0503020204020204" pitchFamily="34" charset="-122"/>
              </a:rPr>
              <a:t>学院官网</a:t>
            </a:r>
            <a:r>
              <a:rPr lang="en-US" altLang="zh-CN" sz="1500" dirty="0">
                <a:solidFill>
                  <a:srgbClr val="FF0000"/>
                </a:solidFill>
                <a:latin typeface="微软雅黑" panose="020B0503020204020204" pitchFamily="34" charset="-122"/>
                <a:ea typeface="微软雅黑" panose="020B0503020204020204" pitchFamily="34" charset="-122"/>
              </a:rPr>
              <a:t>-</a:t>
            </a:r>
            <a:r>
              <a:rPr lang="zh-CN" altLang="en-US" sz="1500" dirty="0">
                <a:solidFill>
                  <a:srgbClr val="FF0000"/>
                </a:solidFill>
                <a:latin typeface="微软雅黑" panose="020B0503020204020204" pitchFamily="34" charset="-122"/>
                <a:ea typeface="微软雅黑" panose="020B0503020204020204" pitchFamily="34" charset="-122"/>
              </a:rPr>
              <a:t>实验中心</a:t>
            </a:r>
            <a:r>
              <a:rPr lang="en-US" altLang="zh-CN" sz="1500" dirty="0">
                <a:solidFill>
                  <a:srgbClr val="FF0000"/>
                </a:solidFill>
                <a:latin typeface="微软雅黑" panose="020B0503020204020204" pitchFamily="34" charset="-122"/>
                <a:ea typeface="微软雅黑" panose="020B0503020204020204" pitchFamily="34" charset="-122"/>
              </a:rPr>
              <a:t>-</a:t>
            </a:r>
            <a:r>
              <a:rPr lang="zh-CN" altLang="en-US" sz="1500" dirty="0">
                <a:solidFill>
                  <a:srgbClr val="FF0000"/>
                </a:solidFill>
                <a:latin typeface="微软雅黑" panose="020B0503020204020204" pitchFamily="34" charset="-122"/>
                <a:ea typeface="微软雅黑" panose="020B0503020204020204" pitchFamily="34" charset="-122"/>
              </a:rPr>
              <a:t>文件下载</a:t>
            </a:r>
            <a:r>
              <a:rPr lang="zh-CN" altLang="en-US" sz="1500" dirty="0">
                <a:solidFill>
                  <a:schemeClr val="tx1"/>
                </a:solidFill>
                <a:latin typeface="微软雅黑" panose="020B0503020204020204" pitchFamily="34" charset="-122"/>
                <a:ea typeface="微软雅黑" panose="020B0503020204020204" pitchFamily="34" charset="-122"/>
              </a:rPr>
              <a:t>中下载试验申请单，填写后提交给黄亮老师。</a:t>
            </a:r>
            <a:endParaRPr lang="en-US" altLang="zh-CN" sz="1500" dirty="0">
              <a:solidFill>
                <a:schemeClr val="tx1"/>
              </a:solidFill>
              <a:latin typeface="微软雅黑" panose="020B0503020204020204" pitchFamily="34" charset="-122"/>
              <a:ea typeface="微软雅黑" panose="020B0503020204020204" pitchFamily="34" charset="-122"/>
            </a:endParaRPr>
          </a:p>
          <a:p>
            <a:pPr marL="342900" indent="-342900" defTabSz="685800">
              <a:lnSpc>
                <a:spcPct val="140000"/>
              </a:lnSpc>
              <a:spcAft>
                <a:spcPts val="0"/>
              </a:spcAft>
              <a:buFont typeface="+mj-ea"/>
              <a:buAutoNum type="circleNumDbPlain"/>
            </a:pPr>
            <a:r>
              <a:rPr lang="zh-CN" altLang="en-US" sz="1500" dirty="0">
                <a:solidFill>
                  <a:schemeClr val="tx1"/>
                </a:solidFill>
                <a:latin typeface="微软雅黑" panose="020B0503020204020204" pitchFamily="34" charset="-122"/>
                <a:ea typeface="微软雅黑" panose="020B0503020204020204" pitchFamily="34" charset="-122"/>
              </a:rPr>
              <a:t>经加载方案审核、安装方案审核后，排队进行试验。</a:t>
            </a:r>
            <a:endParaRPr lang="en-US" altLang="zh-CN" sz="1500" dirty="0">
              <a:solidFill>
                <a:schemeClr val="tx1"/>
              </a:solidFill>
              <a:latin typeface="微软雅黑" panose="020B0503020204020204" pitchFamily="34" charset="-122"/>
              <a:ea typeface="微软雅黑" panose="020B0503020204020204" pitchFamily="34" charset="-122"/>
            </a:endParaRPr>
          </a:p>
          <a:p>
            <a:pPr marL="342900" indent="-342900" defTabSz="685800">
              <a:lnSpc>
                <a:spcPct val="140000"/>
              </a:lnSpc>
              <a:spcAft>
                <a:spcPts val="0"/>
              </a:spcAft>
              <a:buFont typeface="+mj-ea"/>
              <a:buAutoNum type="circleNumDbPlain"/>
            </a:pPr>
            <a:r>
              <a:rPr lang="zh-CN" altLang="en-US" sz="1500" dirty="0">
                <a:solidFill>
                  <a:schemeClr val="tx1"/>
                </a:solidFill>
                <a:latin typeface="微软雅黑" panose="020B0503020204020204" pitchFamily="34" charset="-122"/>
                <a:ea typeface="微软雅黑" panose="020B0503020204020204" pitchFamily="34" charset="-122"/>
              </a:rPr>
              <a:t>根据王成刚主任的试验安排，听从指挥材料进场，缴纳卫生管理押金。</a:t>
            </a:r>
            <a:endParaRPr lang="en-US" altLang="zh-CN" sz="1500" dirty="0">
              <a:solidFill>
                <a:schemeClr val="tx1"/>
              </a:solidFill>
              <a:latin typeface="微软雅黑" panose="020B0503020204020204" pitchFamily="34" charset="-122"/>
              <a:ea typeface="微软雅黑" panose="020B0503020204020204" pitchFamily="34" charset="-122"/>
            </a:endParaRPr>
          </a:p>
          <a:p>
            <a:pPr marL="342900" indent="-342900" defTabSz="685800">
              <a:lnSpc>
                <a:spcPct val="140000"/>
              </a:lnSpc>
              <a:spcAft>
                <a:spcPts val="0"/>
              </a:spcAft>
              <a:buFont typeface="+mj-ea"/>
              <a:buAutoNum type="circleNumDbPlain"/>
            </a:pPr>
            <a:r>
              <a:rPr lang="zh-CN" altLang="en-US" sz="1500" dirty="0">
                <a:solidFill>
                  <a:schemeClr val="tx1"/>
                </a:solidFill>
                <a:latin typeface="微软雅黑" panose="020B0503020204020204" pitchFamily="34" charset="-122"/>
                <a:ea typeface="微软雅黑" panose="020B0503020204020204" pitchFamily="34" charset="-122"/>
              </a:rPr>
              <a:t>按既定试验方案有序开展试验，做好</a:t>
            </a:r>
            <a:r>
              <a:rPr lang="zh-CN" altLang="en-US" sz="1500" dirty="0">
                <a:solidFill>
                  <a:srgbClr val="FF0000"/>
                </a:solidFill>
                <a:latin typeface="微软雅黑" panose="020B0503020204020204" pitchFamily="34" charset="-122"/>
                <a:ea typeface="微软雅黑" panose="020B0503020204020204" pitchFamily="34" charset="-122"/>
              </a:rPr>
              <a:t>安全防护，做好紧急预案，保持试验场地日常环境卫生。</a:t>
            </a:r>
            <a:endParaRPr lang="en-US" altLang="zh-CN" sz="1500" dirty="0">
              <a:solidFill>
                <a:srgbClr val="FF0000"/>
              </a:solidFill>
              <a:latin typeface="微软雅黑" panose="020B0503020204020204" pitchFamily="34" charset="-122"/>
              <a:ea typeface="微软雅黑" panose="020B0503020204020204" pitchFamily="34" charset="-122"/>
            </a:endParaRPr>
          </a:p>
          <a:p>
            <a:pPr marL="342900" indent="-342900" defTabSz="685800">
              <a:lnSpc>
                <a:spcPct val="140000"/>
              </a:lnSpc>
              <a:spcAft>
                <a:spcPts val="0"/>
              </a:spcAft>
              <a:buFont typeface="+mj-ea"/>
              <a:buAutoNum type="circleNumDbPlain"/>
            </a:pPr>
            <a:r>
              <a:rPr lang="zh-CN" altLang="en-US" sz="1500" dirty="0">
                <a:solidFill>
                  <a:schemeClr val="tx1"/>
                </a:solidFill>
                <a:latin typeface="微软雅黑" panose="020B0503020204020204" pitchFamily="34" charset="-122"/>
                <a:ea typeface="微软雅黑" panose="020B0503020204020204" pitchFamily="34" charset="-122"/>
              </a:rPr>
              <a:t>打扫场地垃圾，清理废弃构件，清退卫生押金。</a:t>
            </a:r>
          </a:p>
        </p:txBody>
      </p:sp>
      <p:sp>
        <p:nvSpPr>
          <p:cNvPr id="5" name="文本占位符 4">
            <a:extLst>
              <a:ext uri="{FF2B5EF4-FFF2-40B4-BE49-F238E27FC236}">
                <a16:creationId xmlns:a16="http://schemas.microsoft.com/office/drawing/2014/main" id="{615B01EC-A25E-4A6A-B993-97916E26ED2B}"/>
              </a:ext>
            </a:extLst>
          </p:cNvPr>
          <p:cNvSpPr>
            <a:spLocks noGrp="1"/>
          </p:cNvSpPr>
          <p:nvPr>
            <p:ph sz="half" idx="2"/>
          </p:nvPr>
        </p:nvSpPr>
        <p:spPr>
          <a:xfrm>
            <a:off x="4808700" y="666800"/>
            <a:ext cx="3882600" cy="3945022"/>
          </a:xfrm>
        </p:spPr>
        <p:txBody>
          <a:bodyPr>
            <a:normAutofit fontScale="92500" lnSpcReduction="20000"/>
          </a:bodyPr>
          <a:lstStyle/>
          <a:p>
            <a:pPr marL="0" indent="0">
              <a:lnSpc>
                <a:spcPct val="140000"/>
              </a:lnSpc>
              <a:spcAft>
                <a:spcPts val="0"/>
              </a:spcAft>
              <a:buNone/>
            </a:pPr>
            <a:r>
              <a:rPr lang="en-US" altLang="zh-CN" sz="1700" b="1" dirty="0">
                <a:solidFill>
                  <a:srgbClr val="3333FF"/>
                </a:solidFill>
                <a:latin typeface="楷体" panose="02010609060101010101" pitchFamily="49" charset="-122"/>
                <a:ea typeface="楷体" panose="02010609060101010101" pitchFamily="49" charset="-122"/>
              </a:rPr>
              <a:t>2</a:t>
            </a:r>
            <a:r>
              <a:rPr lang="zh-CN" altLang="en-US" sz="1700" b="1" dirty="0">
                <a:solidFill>
                  <a:srgbClr val="3333FF"/>
                </a:solidFill>
                <a:latin typeface="楷体" panose="02010609060101010101" pitchFamily="49" charset="-122"/>
                <a:ea typeface="楷体" panose="02010609060101010101" pitchFamily="49" charset="-122"/>
              </a:rPr>
              <a:t>、设备预约</a:t>
            </a:r>
            <a:endParaRPr lang="en-US" altLang="zh-CN" sz="1700" b="1" dirty="0">
              <a:solidFill>
                <a:srgbClr val="3333FF"/>
              </a:solidFill>
              <a:latin typeface="楷体" panose="02010609060101010101" pitchFamily="49" charset="-122"/>
              <a:ea typeface="楷体" panose="02010609060101010101" pitchFamily="49" charset="-122"/>
            </a:endParaRPr>
          </a:p>
          <a:p>
            <a:pPr marL="342900" indent="-342900">
              <a:lnSpc>
                <a:spcPct val="140000"/>
              </a:lnSpc>
              <a:spcAft>
                <a:spcPts val="0"/>
              </a:spcAft>
              <a:buFont typeface="+mj-ea"/>
              <a:buAutoNum type="circleNumDbPlain"/>
            </a:pPr>
            <a:r>
              <a:rPr lang="zh-CN" altLang="en-US" sz="1500" dirty="0">
                <a:solidFill>
                  <a:schemeClr val="tx1"/>
                </a:solidFill>
                <a:latin typeface="微软雅黑" panose="020B0503020204020204" pitchFamily="34" charset="-122"/>
                <a:ea typeface="微软雅黑" panose="020B0503020204020204" pitchFamily="34" charset="-122"/>
              </a:rPr>
              <a:t>提前参加大精仪器的设备培训，学习操作使用大精仪器。</a:t>
            </a:r>
            <a:endParaRPr lang="en-US" altLang="zh-CN" sz="1500" dirty="0">
              <a:solidFill>
                <a:schemeClr val="tx1"/>
              </a:solidFill>
              <a:latin typeface="微软雅黑" panose="020B0503020204020204" pitchFamily="34" charset="-122"/>
              <a:ea typeface="微软雅黑" panose="020B0503020204020204" pitchFamily="34" charset="-122"/>
            </a:endParaRPr>
          </a:p>
          <a:p>
            <a:pPr marL="342900" indent="-342900">
              <a:lnSpc>
                <a:spcPct val="140000"/>
              </a:lnSpc>
              <a:spcAft>
                <a:spcPts val="0"/>
              </a:spcAft>
              <a:buFont typeface="+mj-ea"/>
              <a:buAutoNum type="circleNumDbPlain"/>
            </a:pPr>
            <a:r>
              <a:rPr lang="zh-CN" altLang="en-US" sz="1500" dirty="0">
                <a:solidFill>
                  <a:schemeClr val="tx1"/>
                </a:solidFill>
                <a:latin typeface="微软雅黑" panose="020B0503020204020204" pitchFamily="34" charset="-122"/>
                <a:ea typeface="微软雅黑" panose="020B0503020204020204" pitchFamily="34" charset="-122"/>
              </a:rPr>
              <a:t>加入指导老师课题组。根据试验数量，估算大精仪使用费，找指导老师开预约报销单进行校内转账</a:t>
            </a:r>
            <a:r>
              <a:rPr lang="zh-CN" altLang="en-US" sz="1500" dirty="0">
                <a:solidFill>
                  <a:srgbClr val="FF0000"/>
                </a:solidFill>
                <a:latin typeface="微软雅黑" panose="020B0503020204020204" pitchFamily="34" charset="-122"/>
                <a:ea typeface="微软雅黑" panose="020B0503020204020204" pitchFamily="34" charset="-122"/>
              </a:rPr>
              <a:t>（</a:t>
            </a:r>
            <a:r>
              <a:rPr lang="en-US" altLang="zh-CN" sz="1500" dirty="0">
                <a:solidFill>
                  <a:srgbClr val="FF0000"/>
                </a:solidFill>
                <a:latin typeface="微软雅黑" panose="020B0503020204020204" pitchFamily="34" charset="-122"/>
                <a:ea typeface="微软雅黑" panose="020B0503020204020204" pitchFamily="34" charset="-122"/>
              </a:rPr>
              <a:t>11070-46932021001</a:t>
            </a:r>
            <a:r>
              <a:rPr lang="zh-CN" altLang="en-US" sz="1500" dirty="0">
                <a:solidFill>
                  <a:srgbClr val="FF0000"/>
                </a:solidFill>
                <a:latin typeface="微软雅黑" panose="020B0503020204020204" pitchFamily="34" charset="-122"/>
                <a:ea typeface="微软雅黑" panose="020B0503020204020204" pitchFamily="34" charset="-122"/>
              </a:rPr>
              <a:t>）</a:t>
            </a:r>
            <a:r>
              <a:rPr lang="zh-CN" altLang="en-US" sz="1500" dirty="0">
                <a:solidFill>
                  <a:schemeClr val="tx1"/>
                </a:solidFill>
                <a:latin typeface="微软雅黑" panose="020B0503020204020204" pitchFamily="34" charset="-122"/>
                <a:ea typeface="微软雅黑" panose="020B0503020204020204" pitchFamily="34" charset="-122"/>
              </a:rPr>
              <a:t>，提交给黄亮老师。</a:t>
            </a:r>
            <a:endParaRPr lang="en-US" altLang="zh-CN" sz="1500" dirty="0">
              <a:solidFill>
                <a:schemeClr val="tx1"/>
              </a:solidFill>
              <a:latin typeface="微软雅黑" panose="020B0503020204020204" pitchFamily="34" charset="-122"/>
              <a:ea typeface="微软雅黑" panose="020B0503020204020204" pitchFamily="34" charset="-122"/>
            </a:endParaRPr>
          </a:p>
          <a:p>
            <a:pPr marL="342900" indent="-342900">
              <a:lnSpc>
                <a:spcPct val="140000"/>
              </a:lnSpc>
              <a:spcAft>
                <a:spcPts val="0"/>
              </a:spcAft>
              <a:buFont typeface="+mj-ea"/>
              <a:buAutoNum type="circleNumDbPlain"/>
            </a:pPr>
            <a:r>
              <a:rPr lang="zh-CN" altLang="en-US" sz="1500" dirty="0">
                <a:solidFill>
                  <a:schemeClr val="tx1"/>
                </a:solidFill>
                <a:latin typeface="微软雅黑" panose="020B0503020204020204" pitchFamily="34" charset="-122"/>
                <a:ea typeface="微软雅黑" panose="020B0503020204020204" pitchFamily="34" charset="-122"/>
              </a:rPr>
              <a:t>按大精仪使用计划，在大精仪共享平台</a:t>
            </a:r>
            <a:r>
              <a:rPr lang="zh-CN" altLang="en-US" sz="1500" dirty="0">
                <a:solidFill>
                  <a:srgbClr val="FF0000"/>
                </a:solidFill>
                <a:latin typeface="微软雅黑" panose="020B0503020204020204" pitchFamily="34" charset="-122"/>
                <a:ea typeface="微软雅黑" panose="020B0503020204020204" pitchFamily="34" charset="-122"/>
              </a:rPr>
              <a:t>（</a:t>
            </a:r>
            <a:r>
              <a:rPr lang="en-US" altLang="zh-CN" sz="1500" dirty="0">
                <a:solidFill>
                  <a:srgbClr val="FF0000"/>
                </a:solidFill>
                <a:latin typeface="微软雅黑" panose="020B0503020204020204" pitchFamily="34" charset="-122"/>
                <a:ea typeface="微软雅黑" panose="020B0503020204020204" pitchFamily="34" charset="-122"/>
              </a:rPr>
              <a:t>yqgx.hfut.edu.cn</a:t>
            </a:r>
            <a:r>
              <a:rPr lang="zh-CN" altLang="en-US" sz="1500" dirty="0">
                <a:solidFill>
                  <a:srgbClr val="FF0000"/>
                </a:solidFill>
                <a:latin typeface="微软雅黑" panose="020B0503020204020204" pitchFamily="34" charset="-122"/>
                <a:ea typeface="微软雅黑" panose="020B0503020204020204" pitchFamily="34" charset="-122"/>
              </a:rPr>
              <a:t>）</a:t>
            </a:r>
            <a:r>
              <a:rPr lang="zh-CN" altLang="en-US" sz="1500" dirty="0">
                <a:solidFill>
                  <a:schemeClr val="tx1"/>
                </a:solidFill>
                <a:latin typeface="微软雅黑" panose="020B0503020204020204" pitchFamily="34" charset="-122"/>
                <a:ea typeface="微软雅黑" panose="020B0503020204020204" pitchFamily="34" charset="-122"/>
              </a:rPr>
              <a:t>提前预约使用设备。</a:t>
            </a:r>
            <a:endParaRPr lang="en-US" altLang="zh-CN" sz="1500" dirty="0">
              <a:solidFill>
                <a:schemeClr val="tx1"/>
              </a:solidFill>
              <a:latin typeface="微软雅黑" panose="020B0503020204020204" pitchFamily="34" charset="-122"/>
              <a:ea typeface="微软雅黑" panose="020B0503020204020204" pitchFamily="34" charset="-122"/>
            </a:endParaRPr>
          </a:p>
          <a:p>
            <a:pPr marL="342900" indent="-342900">
              <a:lnSpc>
                <a:spcPct val="140000"/>
              </a:lnSpc>
              <a:spcAft>
                <a:spcPts val="0"/>
              </a:spcAft>
              <a:buFont typeface="+mj-ea"/>
              <a:buAutoNum type="circleNumDbPlain"/>
            </a:pPr>
            <a:r>
              <a:rPr lang="zh-CN" altLang="en-US" sz="1500" dirty="0">
                <a:solidFill>
                  <a:srgbClr val="FF0000"/>
                </a:solidFill>
                <a:latin typeface="微软雅黑" panose="020B0503020204020204" pitchFamily="34" charset="-122"/>
                <a:ea typeface="微软雅黑" panose="020B0503020204020204" pitchFamily="34" charset="-122"/>
              </a:rPr>
              <a:t>大精仪需严格按章操作，遇到设备异常及时停机并汇报，严禁设备带病运行。</a:t>
            </a:r>
            <a:endParaRPr lang="en-US" altLang="zh-CN" sz="1500" dirty="0">
              <a:solidFill>
                <a:srgbClr val="FF0000"/>
              </a:solidFill>
              <a:latin typeface="微软雅黑" panose="020B0503020204020204" pitchFamily="34" charset="-122"/>
              <a:ea typeface="微软雅黑" panose="020B0503020204020204" pitchFamily="34" charset="-122"/>
            </a:endParaRPr>
          </a:p>
          <a:p>
            <a:pPr marL="342900" indent="-342900">
              <a:lnSpc>
                <a:spcPct val="140000"/>
              </a:lnSpc>
              <a:spcAft>
                <a:spcPts val="0"/>
              </a:spcAft>
              <a:buFont typeface="+mj-ea"/>
              <a:buAutoNum type="circleNumDbPlain"/>
            </a:pPr>
            <a:r>
              <a:rPr lang="zh-CN" altLang="en-US" sz="1500" dirty="0">
                <a:solidFill>
                  <a:schemeClr val="tx1"/>
                </a:solidFill>
                <a:latin typeface="微软雅黑" panose="020B0503020204020204" pitchFamily="34" charset="-122"/>
                <a:ea typeface="微软雅黑" panose="020B0503020204020204" pitchFamily="34" charset="-122"/>
              </a:rPr>
              <a:t>试验需连续完成，不恶意拖沓试验，试验计划重大调整需及时上报。</a:t>
            </a:r>
            <a:endParaRPr lang="en-US" altLang="zh-CN" sz="1500" dirty="0">
              <a:solidFill>
                <a:schemeClr val="tx1"/>
              </a:solidFill>
              <a:latin typeface="微软雅黑" panose="020B0503020204020204" pitchFamily="34" charset="-122"/>
              <a:ea typeface="微软雅黑" panose="020B0503020204020204" pitchFamily="34" charset="-122"/>
            </a:endParaRPr>
          </a:p>
          <a:p>
            <a:pPr marL="342900" indent="-342900">
              <a:lnSpc>
                <a:spcPct val="140000"/>
              </a:lnSpc>
              <a:spcAft>
                <a:spcPts val="0"/>
              </a:spcAft>
              <a:buFont typeface="+mj-ea"/>
              <a:buAutoNum type="circleNumDbPlain"/>
            </a:pPr>
            <a:endParaRPr lang="en-US" altLang="zh-CN" sz="1400"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92954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ABDF42-988F-44DF-893B-5353F93FC3CF}"/>
              </a:ext>
            </a:extLst>
          </p:cNvPr>
          <p:cNvSpPr>
            <a:spLocks noGrp="1"/>
          </p:cNvSpPr>
          <p:nvPr>
            <p:ph type="title"/>
          </p:nvPr>
        </p:nvSpPr>
        <p:spPr/>
        <p:txBody>
          <a:bodyPr/>
          <a:lstStyle/>
          <a:p>
            <a:r>
              <a:rPr lang="zh-CN" altLang="en-US" dirty="0"/>
              <a:t>三、实验室日常管理要求</a:t>
            </a:r>
          </a:p>
        </p:txBody>
      </p:sp>
      <p:sp>
        <p:nvSpPr>
          <p:cNvPr id="3" name="文本占位符 2">
            <a:extLst>
              <a:ext uri="{FF2B5EF4-FFF2-40B4-BE49-F238E27FC236}">
                <a16:creationId xmlns:a16="http://schemas.microsoft.com/office/drawing/2014/main" id="{E9616EE3-BB52-4670-A5A4-61E78177D6C0}"/>
              </a:ext>
            </a:extLst>
          </p:cNvPr>
          <p:cNvSpPr>
            <a:spLocks noGrp="1"/>
          </p:cNvSpPr>
          <p:nvPr>
            <p:ph type="body" idx="1"/>
          </p:nvPr>
        </p:nvSpPr>
        <p:spPr>
          <a:xfrm>
            <a:off x="585470" y="742998"/>
            <a:ext cx="7843520" cy="4038494"/>
          </a:xfrm>
        </p:spPr>
        <p:txBody>
          <a:bodyPr>
            <a:normAutofit/>
          </a:bodyPr>
          <a:lstStyle/>
          <a:p>
            <a:r>
              <a:rPr lang="en-US" altLang="zh-CN" sz="1400" b="1" dirty="0">
                <a:solidFill>
                  <a:srgbClr val="3333FF"/>
                </a:solidFill>
                <a:latin typeface="楷体" panose="02010609060101010101" pitchFamily="49" charset="-122"/>
                <a:ea typeface="楷体" panose="02010609060101010101" pitchFamily="49" charset="-122"/>
              </a:rPr>
              <a:t>1</a:t>
            </a:r>
            <a:r>
              <a:rPr lang="zh-CN" altLang="en-US" sz="1400" b="1" dirty="0">
                <a:solidFill>
                  <a:srgbClr val="3333FF"/>
                </a:solidFill>
                <a:latin typeface="楷体" panose="02010609060101010101" pitchFamily="49" charset="-122"/>
                <a:ea typeface="楷体" panose="02010609060101010101" pitchFamily="49" charset="-122"/>
              </a:rPr>
              <a:t>、实验安全</a:t>
            </a:r>
            <a:endParaRPr lang="en-US" altLang="zh-CN" sz="1400" b="1" dirty="0">
              <a:solidFill>
                <a:srgbClr val="3333FF"/>
              </a:solidFill>
              <a:latin typeface="楷体" panose="02010609060101010101" pitchFamily="49" charset="-122"/>
              <a:ea typeface="楷体" panose="02010609060101010101" pitchFamily="49"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进入实验场地需佩戴</a:t>
            </a:r>
            <a:r>
              <a:rPr lang="zh-CN" altLang="en-US" sz="1400" dirty="0">
                <a:solidFill>
                  <a:srgbClr val="FF0000"/>
                </a:solidFill>
                <a:latin typeface="微软雅黑" panose="020B0503020204020204" pitchFamily="34" charset="-122"/>
                <a:ea typeface="微软雅黑" panose="020B0503020204020204" pitchFamily="34" charset="-122"/>
              </a:rPr>
              <a:t>安全帽</a:t>
            </a:r>
            <a:endParaRPr lang="en-US" altLang="zh-CN" sz="1400" dirty="0">
              <a:solidFill>
                <a:srgbClr val="FF000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使用线滚圈，</a:t>
            </a:r>
            <a:r>
              <a:rPr lang="zh-CN" altLang="en-US" sz="1400" dirty="0">
                <a:solidFill>
                  <a:srgbClr val="FF0000"/>
                </a:solidFill>
                <a:latin typeface="微软雅黑" panose="020B0503020204020204" pitchFamily="34" charset="-122"/>
                <a:ea typeface="微软雅黑" panose="020B0503020204020204" pitchFamily="34" charset="-122"/>
              </a:rPr>
              <a:t>禁止串联插线板，禁止使用大功率电器</a:t>
            </a:r>
            <a:endParaRPr lang="en-US" altLang="zh-CN" sz="1400" dirty="0">
              <a:solidFill>
                <a:srgbClr val="FF000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登高作业要佩戴安全绳，尽量使用</a:t>
            </a:r>
            <a:r>
              <a:rPr lang="zh-CN" altLang="en-US" sz="1400" dirty="0">
                <a:solidFill>
                  <a:srgbClr val="FF0000"/>
                </a:solidFill>
                <a:latin typeface="微软雅黑" panose="020B0503020204020204" pitchFamily="34" charset="-122"/>
                <a:ea typeface="微软雅黑" panose="020B0503020204020204" pitchFamily="34" charset="-122"/>
              </a:rPr>
              <a:t>登高车</a:t>
            </a:r>
            <a:endParaRPr lang="en-US" altLang="zh-CN" sz="1400" dirty="0">
              <a:solidFill>
                <a:srgbClr val="FF000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使用</a:t>
            </a:r>
            <a:r>
              <a:rPr lang="zh-CN" altLang="en-US" sz="1400" dirty="0">
                <a:solidFill>
                  <a:srgbClr val="FF0000"/>
                </a:solidFill>
                <a:latin typeface="微软雅黑" panose="020B0503020204020204" pitchFamily="34" charset="-122"/>
                <a:ea typeface="微软雅黑" panose="020B0503020204020204" pitchFamily="34" charset="-122"/>
              </a:rPr>
              <a:t>化学药品要主动声明</a:t>
            </a:r>
            <a:r>
              <a:rPr lang="zh-CN" altLang="en-US" sz="1400" dirty="0">
                <a:solidFill>
                  <a:schemeClr val="tx1"/>
                </a:solidFill>
                <a:latin typeface="微软雅黑" panose="020B0503020204020204" pitchFamily="34" charset="-122"/>
                <a:ea typeface="微软雅黑" panose="020B0503020204020204" pitchFamily="34" charset="-122"/>
              </a:rPr>
              <a:t>，必须张贴标识，试剂瓶要主动回收，严禁随意丢弃试剂瓶</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rgbClr val="FF0000"/>
                </a:solidFill>
                <a:latin typeface="微软雅黑" panose="020B0503020204020204" pitchFamily="34" charset="-122"/>
                <a:ea typeface="微软雅黑" panose="020B0503020204020204" pitchFamily="34" charset="-122"/>
              </a:rPr>
              <a:t>焊接时需做好隔离防护</a:t>
            </a:r>
            <a:r>
              <a:rPr lang="zh-CN" altLang="en-US" sz="1400" dirty="0">
                <a:solidFill>
                  <a:schemeClr val="tx1"/>
                </a:solidFill>
                <a:latin typeface="微软雅黑" panose="020B0503020204020204" pitchFamily="34" charset="-122"/>
                <a:ea typeface="微软雅黑" panose="020B0503020204020204" pitchFamily="34" charset="-122"/>
              </a:rPr>
              <a:t>，灭火器放旁边</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禁止给电瓶车充电</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化学试剂需从学校化学品平台申报购买，严禁私自购买化学试剂</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rgbClr val="FF0000"/>
                </a:solidFill>
                <a:latin typeface="微软雅黑" panose="020B0503020204020204" pitchFamily="34" charset="-122"/>
                <a:ea typeface="微软雅黑" panose="020B0503020204020204" pitchFamily="34" charset="-122"/>
              </a:rPr>
              <a:t>不服从实验室老师管理的停止实验，驱逐出实验室</a:t>
            </a:r>
            <a:endParaRPr lang="en-US" altLang="zh-CN" sz="1400" dirty="0">
              <a:solidFill>
                <a:srgbClr val="FF0000"/>
              </a:solidFill>
              <a:latin typeface="微软雅黑" panose="020B0503020204020204" pitchFamily="34" charset="-122"/>
              <a:ea typeface="微软雅黑" panose="020B0503020204020204" pitchFamily="34"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4160981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ABDF42-988F-44DF-893B-5353F93FC3CF}"/>
              </a:ext>
            </a:extLst>
          </p:cNvPr>
          <p:cNvSpPr>
            <a:spLocks noGrp="1"/>
          </p:cNvSpPr>
          <p:nvPr>
            <p:ph type="title"/>
          </p:nvPr>
        </p:nvSpPr>
        <p:spPr/>
        <p:txBody>
          <a:bodyPr/>
          <a:lstStyle/>
          <a:p>
            <a:r>
              <a:rPr lang="zh-CN" altLang="en-US" dirty="0"/>
              <a:t>三、实验室日常管理要求</a:t>
            </a:r>
          </a:p>
        </p:txBody>
      </p:sp>
      <p:sp>
        <p:nvSpPr>
          <p:cNvPr id="3" name="文本占位符 2">
            <a:extLst>
              <a:ext uri="{FF2B5EF4-FFF2-40B4-BE49-F238E27FC236}">
                <a16:creationId xmlns:a16="http://schemas.microsoft.com/office/drawing/2014/main" id="{E9616EE3-BB52-4670-A5A4-61E78177D6C0}"/>
              </a:ext>
            </a:extLst>
          </p:cNvPr>
          <p:cNvSpPr>
            <a:spLocks noGrp="1"/>
          </p:cNvSpPr>
          <p:nvPr>
            <p:ph type="body" idx="1"/>
          </p:nvPr>
        </p:nvSpPr>
        <p:spPr>
          <a:xfrm>
            <a:off x="585470" y="742998"/>
            <a:ext cx="7843520" cy="4038494"/>
          </a:xfrm>
        </p:spPr>
        <p:txBody>
          <a:bodyPr>
            <a:normAutofit/>
          </a:bodyPr>
          <a:lstStyle/>
          <a:p>
            <a:r>
              <a:rPr lang="en-US" altLang="zh-CN" sz="1400" b="1" dirty="0">
                <a:solidFill>
                  <a:srgbClr val="3333FF"/>
                </a:solidFill>
                <a:latin typeface="楷体" panose="02010609060101010101" pitchFamily="49" charset="-122"/>
                <a:ea typeface="楷体" panose="02010609060101010101" pitchFamily="49" charset="-122"/>
              </a:rPr>
              <a:t>2</a:t>
            </a:r>
            <a:r>
              <a:rPr lang="zh-CN" altLang="en-US" sz="1400" b="1" dirty="0">
                <a:solidFill>
                  <a:srgbClr val="3333FF"/>
                </a:solidFill>
                <a:latin typeface="楷体" panose="02010609060101010101" pitchFamily="49" charset="-122"/>
                <a:ea typeface="楷体" panose="02010609060101010101" pitchFamily="49" charset="-122"/>
              </a:rPr>
              <a:t>、仪器设备</a:t>
            </a:r>
            <a:endParaRPr lang="en-US" altLang="zh-CN" sz="1400" b="1" dirty="0">
              <a:solidFill>
                <a:srgbClr val="3333FF"/>
              </a:solidFill>
              <a:latin typeface="楷体" panose="02010609060101010101" pitchFamily="49" charset="-122"/>
              <a:ea typeface="楷体" panose="02010609060101010101" pitchFamily="49"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大精仪使用前需完成培训，设备异常需及时停止实验，禁止设备带病运行</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设备借用需完成借用手续，归还需完整，损坏需赔偿或修理</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起重机属特种设备，需持证吊装</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高温高压高速，连续运行设备需派人值守，严禁实验期间脱岗</a:t>
            </a:r>
            <a:endParaRPr lang="en-US" altLang="zh-CN" sz="1400" dirty="0">
              <a:solidFill>
                <a:schemeClr val="tx1"/>
              </a:solidFill>
              <a:latin typeface="微软雅黑" panose="020B0503020204020204" pitchFamily="34" charset="-122"/>
              <a:ea typeface="微软雅黑" panose="020B0503020204020204" pitchFamily="34" charset="-122"/>
            </a:endParaRPr>
          </a:p>
          <a:p>
            <a:r>
              <a:rPr lang="en-US" altLang="zh-CN" sz="1400" b="1" dirty="0">
                <a:solidFill>
                  <a:srgbClr val="3333FF"/>
                </a:solidFill>
                <a:latin typeface="楷体" panose="02010609060101010101" pitchFamily="49" charset="-122"/>
                <a:ea typeface="楷体" panose="02010609060101010101" pitchFamily="49" charset="-122"/>
              </a:rPr>
              <a:t>3</a:t>
            </a:r>
            <a:r>
              <a:rPr lang="zh-CN" altLang="en-US" sz="1400" b="1" dirty="0">
                <a:solidFill>
                  <a:srgbClr val="3333FF"/>
                </a:solidFill>
                <a:latin typeface="楷体" panose="02010609060101010101" pitchFamily="49" charset="-122"/>
                <a:ea typeface="楷体" panose="02010609060101010101" pitchFamily="49" charset="-122"/>
              </a:rPr>
              <a:t>、场地卫生</a:t>
            </a:r>
            <a:endParaRPr lang="en-US" altLang="zh-CN" sz="1400" b="1" dirty="0">
              <a:solidFill>
                <a:srgbClr val="3333FF"/>
              </a:solidFill>
              <a:latin typeface="楷体" panose="02010609060101010101" pitchFamily="49" charset="-122"/>
              <a:ea typeface="楷体" panose="02010609060101010101" pitchFamily="49"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禁止在实验场地内饮水、饮食、吸烟，水杯放置水杯架</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离开实验室需关水、关电、关门、关窗</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每日做好本实验场地内的卫生清洁，实验物品归位，个人物品集中存放</a:t>
            </a:r>
            <a:endParaRPr lang="en-US" altLang="zh-CN" sz="1400" dirty="0">
              <a:solidFill>
                <a:srgbClr val="3333FF"/>
              </a:solidFill>
              <a:latin typeface="楷体" panose="02010609060101010101" pitchFamily="49" charset="-122"/>
              <a:ea typeface="楷体" panose="02010609060101010101" pitchFamily="49"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42424642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cce69325-7cc6-47e8-9bf2-4cde19d7e3b4"/>
  <p:tag name="COMMONDATA" val="eyJoZGlkIjoiNTYyOTY1YmI1NGRlNjM1ODRiOWI4ZTdhZGYyNWY5MjQ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1271</TotalTime>
  <Words>1715</Words>
  <Application>Microsoft Office PowerPoint</Application>
  <PresentationFormat>全屏显示(16:9)</PresentationFormat>
  <Paragraphs>161</Paragraphs>
  <Slides>41</Slides>
  <Notes>1</Notes>
  <HiddenSlides>0</HiddenSlides>
  <MMClips>0</MMClips>
  <ScaleCrop>false</ScaleCrop>
  <HeadingPairs>
    <vt:vector size="6" baseType="variant">
      <vt:variant>
        <vt:lpstr>已用的字体</vt:lpstr>
      </vt:variant>
      <vt:variant>
        <vt:i4>7</vt:i4>
      </vt:variant>
      <vt:variant>
        <vt:lpstr>主题</vt:lpstr>
      </vt:variant>
      <vt:variant>
        <vt:i4>3</vt:i4>
      </vt:variant>
      <vt:variant>
        <vt:lpstr>幻灯片标题</vt:lpstr>
      </vt:variant>
      <vt:variant>
        <vt:i4>41</vt:i4>
      </vt:variant>
    </vt:vector>
  </HeadingPairs>
  <TitlesOfParts>
    <vt:vector size="51" baseType="lpstr">
      <vt:lpstr>黑体</vt:lpstr>
      <vt:lpstr>楷体</vt:lpstr>
      <vt:lpstr>微软雅黑</vt:lpstr>
      <vt:lpstr>Arial</vt:lpstr>
      <vt:lpstr>Calibri</vt:lpstr>
      <vt:lpstr>Times New Roman</vt:lpstr>
      <vt:lpstr>Wingdings</vt:lpstr>
      <vt:lpstr>自定义设计方案</vt:lpstr>
      <vt:lpstr>1_自定义设计方案</vt:lpstr>
      <vt:lpstr>2_自定义设计方案</vt:lpstr>
      <vt:lpstr>PowerPoint 演示文稿</vt:lpstr>
      <vt:lpstr>一、实验室简介</vt:lpstr>
      <vt:lpstr>一、实验室简介</vt:lpstr>
      <vt:lpstr>一、实验室简介</vt:lpstr>
      <vt:lpstr>一、实验室简介</vt:lpstr>
      <vt:lpstr>一、实验室简介</vt:lpstr>
      <vt:lpstr>二、实验申请与设备预约</vt:lpstr>
      <vt:lpstr>三、实验室日常管理要求</vt:lpstr>
      <vt:lpstr>三、实验室日常管理要求</vt:lpstr>
      <vt:lpstr>三、实验室日常管理要求</vt:lpstr>
      <vt:lpstr>四、安全须知与应急处置</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Lenovo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朱玟雅</dc:creator>
  <cp:lastModifiedBy>LIANG HUANG</cp:lastModifiedBy>
  <cp:revision>2729</cp:revision>
  <cp:lastPrinted>2021-11-01T08:10:00Z</cp:lastPrinted>
  <dcterms:created xsi:type="dcterms:W3CDTF">2016-03-15T10:07:00Z</dcterms:created>
  <dcterms:modified xsi:type="dcterms:W3CDTF">2023-10-02T01:48:10Z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KSORubyTemplateID">
    <vt:lpwstr>2</vt:lpwstr>
  </property>
  <property fmtid="{D5CDD505-2E9C-101B-9397-08002B2CF9AE}" pid="4" name="ICV">
    <vt:lpwstr>35084BD768BD4DD9856226114AF892A7</vt:lpwstr>
  </property>
</Properties>
</file>